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58" r:id="rId4"/>
    <p:sldId id="940" r:id="rId5"/>
    <p:sldId id="1005" r:id="rId6"/>
    <p:sldId id="941" r:id="rId7"/>
    <p:sldId id="942" r:id="rId8"/>
    <p:sldId id="943" r:id="rId9"/>
    <p:sldId id="944" r:id="rId10"/>
    <p:sldId id="945" r:id="rId11"/>
    <p:sldId id="946" r:id="rId12"/>
    <p:sldId id="947" r:id="rId13"/>
    <p:sldId id="948" r:id="rId14"/>
    <p:sldId id="949" r:id="rId15"/>
    <p:sldId id="950" r:id="rId16"/>
    <p:sldId id="951" r:id="rId17"/>
    <p:sldId id="952" r:id="rId18"/>
    <p:sldId id="953" r:id="rId19"/>
    <p:sldId id="954" r:id="rId20"/>
    <p:sldId id="955" r:id="rId21"/>
    <p:sldId id="1007" r:id="rId22"/>
    <p:sldId id="1008" r:id="rId23"/>
    <p:sldId id="1009" r:id="rId24"/>
    <p:sldId id="956" r:id="rId25"/>
    <p:sldId id="1011" r:id="rId26"/>
    <p:sldId id="1012" r:id="rId27"/>
    <p:sldId id="1013" r:id="rId28"/>
    <p:sldId id="1014"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092AB5C-1EB4-4E80-B362-39AD835EC064}" v="3" dt="2023-04-18T18:50:04.13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8" d="100"/>
          <a:sy n="78" d="100"/>
        </p:scale>
        <p:origin x="85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35" Type="http://schemas.microsoft.com/office/2015/10/relationships/revisionInfo" Target="revisionInfo.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d ahmed ali Khan" userId="08dcc134e75ba06d" providerId="LiveId" clId="{D092AB5C-1EB4-4E80-B362-39AD835EC064}"/>
    <pc:docChg chg="custSel addSld delSld modSld">
      <pc:chgData name="Md ahmed ali Khan" userId="08dcc134e75ba06d" providerId="LiveId" clId="{D092AB5C-1EB4-4E80-B362-39AD835EC064}" dt="2023-04-18T18:50:22.556" v="10" actId="47"/>
      <pc:docMkLst>
        <pc:docMk/>
      </pc:docMkLst>
      <pc:sldChg chg="new del">
        <pc:chgData name="Md ahmed ali Khan" userId="08dcc134e75ba06d" providerId="LiveId" clId="{D092AB5C-1EB4-4E80-B362-39AD835EC064}" dt="2023-04-18T18:50:14.595" v="6" actId="47"/>
        <pc:sldMkLst>
          <pc:docMk/>
          <pc:sldMk cId="2639789202" sldId="256"/>
        </pc:sldMkLst>
      </pc:sldChg>
      <pc:sldChg chg="add">
        <pc:chgData name="Md ahmed ali Khan" userId="08dcc134e75ba06d" providerId="LiveId" clId="{D092AB5C-1EB4-4E80-B362-39AD835EC064}" dt="2023-04-18T18:49:46.327" v="3"/>
        <pc:sldMkLst>
          <pc:docMk/>
          <pc:sldMk cId="1307440379" sldId="257"/>
        </pc:sldMkLst>
      </pc:sldChg>
      <pc:sldChg chg="add">
        <pc:chgData name="Md ahmed ali Khan" userId="08dcc134e75ba06d" providerId="LiveId" clId="{D092AB5C-1EB4-4E80-B362-39AD835EC064}" dt="2023-04-18T18:49:46.327" v="3"/>
        <pc:sldMkLst>
          <pc:docMk/>
          <pc:sldMk cId="0" sldId="258"/>
        </pc:sldMkLst>
      </pc:sldChg>
      <pc:sldChg chg="add">
        <pc:chgData name="Md ahmed ali Khan" userId="08dcc134e75ba06d" providerId="LiveId" clId="{D092AB5C-1EB4-4E80-B362-39AD835EC064}" dt="2023-04-18T18:49:46.327" v="3"/>
        <pc:sldMkLst>
          <pc:docMk/>
          <pc:sldMk cId="3994717819" sldId="259"/>
        </pc:sldMkLst>
      </pc:sldChg>
      <pc:sldChg chg="add del">
        <pc:chgData name="Md ahmed ali Khan" userId="08dcc134e75ba06d" providerId="LiveId" clId="{D092AB5C-1EB4-4E80-B362-39AD835EC064}" dt="2023-04-18T18:50:20.448" v="7" actId="47"/>
        <pc:sldMkLst>
          <pc:docMk/>
          <pc:sldMk cId="2088728502" sldId="460"/>
        </pc:sldMkLst>
      </pc:sldChg>
      <pc:sldChg chg="add del">
        <pc:chgData name="Md ahmed ali Khan" userId="08dcc134e75ba06d" providerId="LiveId" clId="{D092AB5C-1EB4-4E80-B362-39AD835EC064}" dt="2023-04-18T18:50:21.958" v="9" actId="47"/>
        <pc:sldMkLst>
          <pc:docMk/>
          <pc:sldMk cId="1844926356" sldId="461"/>
        </pc:sldMkLst>
      </pc:sldChg>
      <pc:sldChg chg="add del">
        <pc:chgData name="Md ahmed ali Khan" userId="08dcc134e75ba06d" providerId="LiveId" clId="{D092AB5C-1EB4-4E80-B362-39AD835EC064}" dt="2023-04-18T18:50:21.281" v="8" actId="47"/>
        <pc:sldMkLst>
          <pc:docMk/>
          <pc:sldMk cId="2382515241" sldId="462"/>
        </pc:sldMkLst>
      </pc:sldChg>
      <pc:sldChg chg="add del">
        <pc:chgData name="Md ahmed ali Khan" userId="08dcc134e75ba06d" providerId="LiveId" clId="{D092AB5C-1EB4-4E80-B362-39AD835EC064}" dt="2023-04-18T18:50:22.556" v="10" actId="47"/>
        <pc:sldMkLst>
          <pc:docMk/>
          <pc:sldMk cId="294204633" sldId="463"/>
        </pc:sldMkLst>
      </pc:sldChg>
      <pc:sldChg chg="add">
        <pc:chgData name="Md ahmed ali Khan" userId="08dcc134e75ba06d" providerId="LiveId" clId="{D092AB5C-1EB4-4E80-B362-39AD835EC064}" dt="2023-04-18T18:48:59.371" v="1"/>
        <pc:sldMkLst>
          <pc:docMk/>
          <pc:sldMk cId="0" sldId="940"/>
        </pc:sldMkLst>
      </pc:sldChg>
      <pc:sldChg chg="add">
        <pc:chgData name="Md ahmed ali Khan" userId="08dcc134e75ba06d" providerId="LiveId" clId="{D092AB5C-1EB4-4E80-B362-39AD835EC064}" dt="2023-04-18T18:48:59.371" v="1"/>
        <pc:sldMkLst>
          <pc:docMk/>
          <pc:sldMk cId="0" sldId="941"/>
        </pc:sldMkLst>
      </pc:sldChg>
      <pc:sldChg chg="add">
        <pc:chgData name="Md ahmed ali Khan" userId="08dcc134e75ba06d" providerId="LiveId" clId="{D092AB5C-1EB4-4E80-B362-39AD835EC064}" dt="2023-04-18T18:48:59.371" v="1"/>
        <pc:sldMkLst>
          <pc:docMk/>
          <pc:sldMk cId="0" sldId="942"/>
        </pc:sldMkLst>
      </pc:sldChg>
      <pc:sldChg chg="add">
        <pc:chgData name="Md ahmed ali Khan" userId="08dcc134e75ba06d" providerId="LiveId" clId="{D092AB5C-1EB4-4E80-B362-39AD835EC064}" dt="2023-04-18T18:48:59.371" v="1"/>
        <pc:sldMkLst>
          <pc:docMk/>
          <pc:sldMk cId="0" sldId="943"/>
        </pc:sldMkLst>
      </pc:sldChg>
      <pc:sldChg chg="add">
        <pc:chgData name="Md ahmed ali Khan" userId="08dcc134e75ba06d" providerId="LiveId" clId="{D092AB5C-1EB4-4E80-B362-39AD835EC064}" dt="2023-04-18T18:48:59.371" v="1"/>
        <pc:sldMkLst>
          <pc:docMk/>
          <pc:sldMk cId="0" sldId="944"/>
        </pc:sldMkLst>
      </pc:sldChg>
      <pc:sldChg chg="add">
        <pc:chgData name="Md ahmed ali Khan" userId="08dcc134e75ba06d" providerId="LiveId" clId="{D092AB5C-1EB4-4E80-B362-39AD835EC064}" dt="2023-04-18T18:48:59.371" v="1"/>
        <pc:sldMkLst>
          <pc:docMk/>
          <pc:sldMk cId="0" sldId="945"/>
        </pc:sldMkLst>
      </pc:sldChg>
      <pc:sldChg chg="add">
        <pc:chgData name="Md ahmed ali Khan" userId="08dcc134e75ba06d" providerId="LiveId" clId="{D092AB5C-1EB4-4E80-B362-39AD835EC064}" dt="2023-04-18T18:48:59.371" v="1"/>
        <pc:sldMkLst>
          <pc:docMk/>
          <pc:sldMk cId="0" sldId="946"/>
        </pc:sldMkLst>
      </pc:sldChg>
      <pc:sldChg chg="add">
        <pc:chgData name="Md ahmed ali Khan" userId="08dcc134e75ba06d" providerId="LiveId" clId="{D092AB5C-1EB4-4E80-B362-39AD835EC064}" dt="2023-04-18T18:48:59.371" v="1"/>
        <pc:sldMkLst>
          <pc:docMk/>
          <pc:sldMk cId="0" sldId="947"/>
        </pc:sldMkLst>
      </pc:sldChg>
      <pc:sldChg chg="add">
        <pc:chgData name="Md ahmed ali Khan" userId="08dcc134e75ba06d" providerId="LiveId" clId="{D092AB5C-1EB4-4E80-B362-39AD835EC064}" dt="2023-04-18T18:48:59.371" v="1"/>
        <pc:sldMkLst>
          <pc:docMk/>
          <pc:sldMk cId="0" sldId="948"/>
        </pc:sldMkLst>
      </pc:sldChg>
      <pc:sldChg chg="add">
        <pc:chgData name="Md ahmed ali Khan" userId="08dcc134e75ba06d" providerId="LiveId" clId="{D092AB5C-1EB4-4E80-B362-39AD835EC064}" dt="2023-04-18T18:48:59.371" v="1"/>
        <pc:sldMkLst>
          <pc:docMk/>
          <pc:sldMk cId="0" sldId="949"/>
        </pc:sldMkLst>
      </pc:sldChg>
      <pc:sldChg chg="add">
        <pc:chgData name="Md ahmed ali Khan" userId="08dcc134e75ba06d" providerId="LiveId" clId="{D092AB5C-1EB4-4E80-B362-39AD835EC064}" dt="2023-04-18T18:48:59.371" v="1"/>
        <pc:sldMkLst>
          <pc:docMk/>
          <pc:sldMk cId="0" sldId="950"/>
        </pc:sldMkLst>
      </pc:sldChg>
      <pc:sldChg chg="modSp add mod">
        <pc:chgData name="Md ahmed ali Khan" userId="08dcc134e75ba06d" providerId="LiveId" clId="{D092AB5C-1EB4-4E80-B362-39AD835EC064}" dt="2023-04-18T18:48:59.434" v="2" actId="27636"/>
        <pc:sldMkLst>
          <pc:docMk/>
          <pc:sldMk cId="0" sldId="951"/>
        </pc:sldMkLst>
        <pc:spChg chg="mod">
          <ac:chgData name="Md ahmed ali Khan" userId="08dcc134e75ba06d" providerId="LiveId" clId="{D092AB5C-1EB4-4E80-B362-39AD835EC064}" dt="2023-04-18T18:48:59.434" v="2" actId="27636"/>
          <ac:spMkLst>
            <pc:docMk/>
            <pc:sldMk cId="0" sldId="951"/>
            <ac:spMk id="3" creationId="{00000000-0000-0000-0000-000000000000}"/>
          </ac:spMkLst>
        </pc:spChg>
      </pc:sldChg>
      <pc:sldChg chg="add">
        <pc:chgData name="Md ahmed ali Khan" userId="08dcc134e75ba06d" providerId="LiveId" clId="{D092AB5C-1EB4-4E80-B362-39AD835EC064}" dt="2023-04-18T18:48:59.371" v="1"/>
        <pc:sldMkLst>
          <pc:docMk/>
          <pc:sldMk cId="0" sldId="952"/>
        </pc:sldMkLst>
      </pc:sldChg>
      <pc:sldChg chg="add">
        <pc:chgData name="Md ahmed ali Khan" userId="08dcc134e75ba06d" providerId="LiveId" clId="{D092AB5C-1EB4-4E80-B362-39AD835EC064}" dt="2023-04-18T18:48:59.371" v="1"/>
        <pc:sldMkLst>
          <pc:docMk/>
          <pc:sldMk cId="0" sldId="953"/>
        </pc:sldMkLst>
      </pc:sldChg>
      <pc:sldChg chg="add">
        <pc:chgData name="Md ahmed ali Khan" userId="08dcc134e75ba06d" providerId="LiveId" clId="{D092AB5C-1EB4-4E80-B362-39AD835EC064}" dt="2023-04-18T18:48:59.371" v="1"/>
        <pc:sldMkLst>
          <pc:docMk/>
          <pc:sldMk cId="0" sldId="954"/>
        </pc:sldMkLst>
      </pc:sldChg>
      <pc:sldChg chg="add">
        <pc:chgData name="Md ahmed ali Khan" userId="08dcc134e75ba06d" providerId="LiveId" clId="{D092AB5C-1EB4-4E80-B362-39AD835EC064}" dt="2023-04-18T18:48:59.371" v="1"/>
        <pc:sldMkLst>
          <pc:docMk/>
          <pc:sldMk cId="0" sldId="955"/>
        </pc:sldMkLst>
      </pc:sldChg>
      <pc:sldChg chg="add">
        <pc:chgData name="Md ahmed ali Khan" userId="08dcc134e75ba06d" providerId="LiveId" clId="{D092AB5C-1EB4-4E80-B362-39AD835EC064}" dt="2023-04-18T18:48:59.371" v="1"/>
        <pc:sldMkLst>
          <pc:docMk/>
          <pc:sldMk cId="0" sldId="956"/>
        </pc:sldMkLst>
      </pc:sldChg>
      <pc:sldChg chg="add">
        <pc:chgData name="Md ahmed ali Khan" userId="08dcc134e75ba06d" providerId="LiveId" clId="{D092AB5C-1EB4-4E80-B362-39AD835EC064}" dt="2023-04-18T18:48:59.371" v="1"/>
        <pc:sldMkLst>
          <pc:docMk/>
          <pc:sldMk cId="0" sldId="1005"/>
        </pc:sldMkLst>
      </pc:sldChg>
      <pc:sldChg chg="add">
        <pc:chgData name="Md ahmed ali Khan" userId="08dcc134e75ba06d" providerId="LiveId" clId="{D092AB5C-1EB4-4E80-B362-39AD835EC064}" dt="2023-04-18T18:48:59.371" v="1"/>
        <pc:sldMkLst>
          <pc:docMk/>
          <pc:sldMk cId="0" sldId="1007"/>
        </pc:sldMkLst>
      </pc:sldChg>
      <pc:sldChg chg="add">
        <pc:chgData name="Md ahmed ali Khan" userId="08dcc134e75ba06d" providerId="LiveId" clId="{D092AB5C-1EB4-4E80-B362-39AD835EC064}" dt="2023-04-18T18:48:59.371" v="1"/>
        <pc:sldMkLst>
          <pc:docMk/>
          <pc:sldMk cId="0" sldId="1008"/>
        </pc:sldMkLst>
      </pc:sldChg>
      <pc:sldChg chg="add">
        <pc:chgData name="Md ahmed ali Khan" userId="08dcc134e75ba06d" providerId="LiveId" clId="{D092AB5C-1EB4-4E80-B362-39AD835EC064}" dt="2023-04-18T18:48:59.371" v="1"/>
        <pc:sldMkLst>
          <pc:docMk/>
          <pc:sldMk cId="0" sldId="1009"/>
        </pc:sldMkLst>
      </pc:sldChg>
      <pc:sldChg chg="add del">
        <pc:chgData name="Md ahmed ali Khan" userId="08dcc134e75ba06d" providerId="LiveId" clId="{D092AB5C-1EB4-4E80-B362-39AD835EC064}" dt="2023-04-18T18:50:06.733" v="5" actId="47"/>
        <pc:sldMkLst>
          <pc:docMk/>
          <pc:sldMk cId="4007520673" sldId="1010"/>
        </pc:sldMkLst>
      </pc:sldChg>
      <pc:sldChg chg="add">
        <pc:chgData name="Md ahmed ali Khan" userId="08dcc134e75ba06d" providerId="LiveId" clId="{D092AB5C-1EB4-4E80-B362-39AD835EC064}" dt="2023-04-18T18:50:04.120" v="4"/>
        <pc:sldMkLst>
          <pc:docMk/>
          <pc:sldMk cId="1092646116" sldId="1011"/>
        </pc:sldMkLst>
      </pc:sldChg>
      <pc:sldChg chg="add">
        <pc:chgData name="Md ahmed ali Khan" userId="08dcc134e75ba06d" providerId="LiveId" clId="{D092AB5C-1EB4-4E80-B362-39AD835EC064}" dt="2023-04-18T18:50:04.120" v="4"/>
        <pc:sldMkLst>
          <pc:docMk/>
          <pc:sldMk cId="1519705366" sldId="1012"/>
        </pc:sldMkLst>
      </pc:sldChg>
      <pc:sldChg chg="add">
        <pc:chgData name="Md ahmed ali Khan" userId="08dcc134e75ba06d" providerId="LiveId" clId="{D092AB5C-1EB4-4E80-B362-39AD835EC064}" dt="2023-04-18T18:50:04.120" v="4"/>
        <pc:sldMkLst>
          <pc:docMk/>
          <pc:sldMk cId="3513784837" sldId="1013"/>
        </pc:sldMkLst>
      </pc:sldChg>
      <pc:sldChg chg="add">
        <pc:chgData name="Md ahmed ali Khan" userId="08dcc134e75ba06d" providerId="LiveId" clId="{D092AB5C-1EB4-4E80-B362-39AD835EC064}" dt="2023-04-18T18:50:04.120" v="4"/>
        <pc:sldMkLst>
          <pc:docMk/>
          <pc:sldMk cId="1837351596" sldId="1014"/>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844309-50F2-9F72-6CA9-22CBCF662E1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17DD2357-4F94-D0AB-1F52-977F77422DE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0C2731C5-75C0-9A34-B51F-62EC02B44564}"/>
              </a:ext>
            </a:extLst>
          </p:cNvPr>
          <p:cNvSpPr>
            <a:spLocks noGrp="1"/>
          </p:cNvSpPr>
          <p:nvPr>
            <p:ph type="dt" sz="half" idx="10"/>
          </p:nvPr>
        </p:nvSpPr>
        <p:spPr/>
        <p:txBody>
          <a:bodyPr/>
          <a:lstStyle/>
          <a:p>
            <a:fld id="{EA1C1DEF-7F90-4961-AEEC-88EE630CFC26}" type="datetimeFigureOut">
              <a:rPr lang="en-IN" smtClean="0"/>
              <a:t>19-04-2023</a:t>
            </a:fld>
            <a:endParaRPr lang="en-IN"/>
          </a:p>
        </p:txBody>
      </p:sp>
      <p:sp>
        <p:nvSpPr>
          <p:cNvPr id="5" name="Footer Placeholder 4">
            <a:extLst>
              <a:ext uri="{FF2B5EF4-FFF2-40B4-BE49-F238E27FC236}">
                <a16:creationId xmlns:a16="http://schemas.microsoft.com/office/drawing/2014/main" id="{03B0CE8D-3E4C-BE74-DD8D-DAE53B54AA56}"/>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C535F806-FCA1-3185-CDDD-001537ED132F}"/>
              </a:ext>
            </a:extLst>
          </p:cNvPr>
          <p:cNvSpPr>
            <a:spLocks noGrp="1"/>
          </p:cNvSpPr>
          <p:nvPr>
            <p:ph type="sldNum" sz="quarter" idx="12"/>
          </p:nvPr>
        </p:nvSpPr>
        <p:spPr/>
        <p:txBody>
          <a:bodyPr/>
          <a:lstStyle/>
          <a:p>
            <a:fld id="{912A2CF7-180F-4E3C-9970-4E7BF23DC45E}" type="slidenum">
              <a:rPr lang="en-IN" smtClean="0"/>
              <a:t>‹#›</a:t>
            </a:fld>
            <a:endParaRPr lang="en-IN"/>
          </a:p>
        </p:txBody>
      </p:sp>
    </p:spTree>
    <p:extLst>
      <p:ext uri="{BB962C8B-B14F-4D97-AF65-F5344CB8AC3E}">
        <p14:creationId xmlns:p14="http://schemas.microsoft.com/office/powerpoint/2010/main" val="12222304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04C30E-3B75-BE82-4EA2-A8E69CD3A83A}"/>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81081F87-C70A-4BA7-0B20-DE7B8D09603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1B4765A6-9FCC-98DD-A41F-B3C639522E43}"/>
              </a:ext>
            </a:extLst>
          </p:cNvPr>
          <p:cNvSpPr>
            <a:spLocks noGrp="1"/>
          </p:cNvSpPr>
          <p:nvPr>
            <p:ph type="dt" sz="half" idx="10"/>
          </p:nvPr>
        </p:nvSpPr>
        <p:spPr/>
        <p:txBody>
          <a:bodyPr/>
          <a:lstStyle/>
          <a:p>
            <a:fld id="{EA1C1DEF-7F90-4961-AEEC-88EE630CFC26}" type="datetimeFigureOut">
              <a:rPr lang="en-IN" smtClean="0"/>
              <a:t>19-04-2023</a:t>
            </a:fld>
            <a:endParaRPr lang="en-IN"/>
          </a:p>
        </p:txBody>
      </p:sp>
      <p:sp>
        <p:nvSpPr>
          <p:cNvPr id="5" name="Footer Placeholder 4">
            <a:extLst>
              <a:ext uri="{FF2B5EF4-FFF2-40B4-BE49-F238E27FC236}">
                <a16:creationId xmlns:a16="http://schemas.microsoft.com/office/drawing/2014/main" id="{156A48DE-9CBE-91FE-D7BE-F235451B347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F2A82F35-8FA7-34D3-ADA3-3D255ADC2733}"/>
              </a:ext>
            </a:extLst>
          </p:cNvPr>
          <p:cNvSpPr>
            <a:spLocks noGrp="1"/>
          </p:cNvSpPr>
          <p:nvPr>
            <p:ph type="sldNum" sz="quarter" idx="12"/>
          </p:nvPr>
        </p:nvSpPr>
        <p:spPr/>
        <p:txBody>
          <a:bodyPr/>
          <a:lstStyle/>
          <a:p>
            <a:fld id="{912A2CF7-180F-4E3C-9970-4E7BF23DC45E}" type="slidenum">
              <a:rPr lang="en-IN" smtClean="0"/>
              <a:t>‹#›</a:t>
            </a:fld>
            <a:endParaRPr lang="en-IN"/>
          </a:p>
        </p:txBody>
      </p:sp>
    </p:spTree>
    <p:extLst>
      <p:ext uri="{BB962C8B-B14F-4D97-AF65-F5344CB8AC3E}">
        <p14:creationId xmlns:p14="http://schemas.microsoft.com/office/powerpoint/2010/main" val="21492322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7BB0168-51D9-DA9C-26CA-A256882DC9E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6642B30B-9C78-91A4-8F35-7ABF8DE0145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BFB93A0F-0CA4-E331-0D48-8AA3888172BC}"/>
              </a:ext>
            </a:extLst>
          </p:cNvPr>
          <p:cNvSpPr>
            <a:spLocks noGrp="1"/>
          </p:cNvSpPr>
          <p:nvPr>
            <p:ph type="dt" sz="half" idx="10"/>
          </p:nvPr>
        </p:nvSpPr>
        <p:spPr/>
        <p:txBody>
          <a:bodyPr/>
          <a:lstStyle/>
          <a:p>
            <a:fld id="{EA1C1DEF-7F90-4961-AEEC-88EE630CFC26}" type="datetimeFigureOut">
              <a:rPr lang="en-IN" smtClean="0"/>
              <a:t>19-04-2023</a:t>
            </a:fld>
            <a:endParaRPr lang="en-IN"/>
          </a:p>
        </p:txBody>
      </p:sp>
      <p:sp>
        <p:nvSpPr>
          <p:cNvPr id="5" name="Footer Placeholder 4">
            <a:extLst>
              <a:ext uri="{FF2B5EF4-FFF2-40B4-BE49-F238E27FC236}">
                <a16:creationId xmlns:a16="http://schemas.microsoft.com/office/drawing/2014/main" id="{102B5F7A-3236-4998-7066-D3CD23B982FE}"/>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D42B29BF-1C6F-F307-6F61-658B20DE008A}"/>
              </a:ext>
            </a:extLst>
          </p:cNvPr>
          <p:cNvSpPr>
            <a:spLocks noGrp="1"/>
          </p:cNvSpPr>
          <p:nvPr>
            <p:ph type="sldNum" sz="quarter" idx="12"/>
          </p:nvPr>
        </p:nvSpPr>
        <p:spPr/>
        <p:txBody>
          <a:bodyPr/>
          <a:lstStyle/>
          <a:p>
            <a:fld id="{912A2CF7-180F-4E3C-9970-4E7BF23DC45E}" type="slidenum">
              <a:rPr lang="en-IN" smtClean="0"/>
              <a:t>‹#›</a:t>
            </a:fld>
            <a:endParaRPr lang="en-IN"/>
          </a:p>
        </p:txBody>
      </p:sp>
    </p:spTree>
    <p:extLst>
      <p:ext uri="{BB962C8B-B14F-4D97-AF65-F5344CB8AC3E}">
        <p14:creationId xmlns:p14="http://schemas.microsoft.com/office/powerpoint/2010/main" val="8560438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690E4C-8626-F701-B0A0-53B5949C7EB5}"/>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313F1C1F-1922-CF13-8347-91BD918054F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8DB3E610-76C1-CB0B-D4EA-08EFC23616BE}"/>
              </a:ext>
            </a:extLst>
          </p:cNvPr>
          <p:cNvSpPr>
            <a:spLocks noGrp="1"/>
          </p:cNvSpPr>
          <p:nvPr>
            <p:ph type="dt" sz="half" idx="10"/>
          </p:nvPr>
        </p:nvSpPr>
        <p:spPr/>
        <p:txBody>
          <a:bodyPr/>
          <a:lstStyle/>
          <a:p>
            <a:fld id="{EA1C1DEF-7F90-4961-AEEC-88EE630CFC26}" type="datetimeFigureOut">
              <a:rPr lang="en-IN" smtClean="0"/>
              <a:t>19-04-2023</a:t>
            </a:fld>
            <a:endParaRPr lang="en-IN"/>
          </a:p>
        </p:txBody>
      </p:sp>
      <p:sp>
        <p:nvSpPr>
          <p:cNvPr id="5" name="Footer Placeholder 4">
            <a:extLst>
              <a:ext uri="{FF2B5EF4-FFF2-40B4-BE49-F238E27FC236}">
                <a16:creationId xmlns:a16="http://schemas.microsoft.com/office/drawing/2014/main" id="{43FB8DBD-1471-7DBE-B352-4F53B36220D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85526AF4-ED9A-FFAC-65D4-CF4BD615D708}"/>
              </a:ext>
            </a:extLst>
          </p:cNvPr>
          <p:cNvSpPr>
            <a:spLocks noGrp="1"/>
          </p:cNvSpPr>
          <p:nvPr>
            <p:ph type="sldNum" sz="quarter" idx="12"/>
          </p:nvPr>
        </p:nvSpPr>
        <p:spPr/>
        <p:txBody>
          <a:bodyPr/>
          <a:lstStyle/>
          <a:p>
            <a:fld id="{912A2CF7-180F-4E3C-9970-4E7BF23DC45E}" type="slidenum">
              <a:rPr lang="en-IN" smtClean="0"/>
              <a:t>‹#›</a:t>
            </a:fld>
            <a:endParaRPr lang="en-IN"/>
          </a:p>
        </p:txBody>
      </p:sp>
    </p:spTree>
    <p:extLst>
      <p:ext uri="{BB962C8B-B14F-4D97-AF65-F5344CB8AC3E}">
        <p14:creationId xmlns:p14="http://schemas.microsoft.com/office/powerpoint/2010/main" val="13901671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E2938A-B4AF-BE4D-0FA0-4D0247144ED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4D580C4E-FEBF-B8F1-7E81-8BECD62D132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8000DEF-C12F-9031-A17D-2731E9BAA1CB}"/>
              </a:ext>
            </a:extLst>
          </p:cNvPr>
          <p:cNvSpPr>
            <a:spLocks noGrp="1"/>
          </p:cNvSpPr>
          <p:nvPr>
            <p:ph type="dt" sz="half" idx="10"/>
          </p:nvPr>
        </p:nvSpPr>
        <p:spPr/>
        <p:txBody>
          <a:bodyPr/>
          <a:lstStyle/>
          <a:p>
            <a:fld id="{EA1C1DEF-7F90-4961-AEEC-88EE630CFC26}" type="datetimeFigureOut">
              <a:rPr lang="en-IN" smtClean="0"/>
              <a:t>19-04-2023</a:t>
            </a:fld>
            <a:endParaRPr lang="en-IN"/>
          </a:p>
        </p:txBody>
      </p:sp>
      <p:sp>
        <p:nvSpPr>
          <p:cNvPr id="5" name="Footer Placeholder 4">
            <a:extLst>
              <a:ext uri="{FF2B5EF4-FFF2-40B4-BE49-F238E27FC236}">
                <a16:creationId xmlns:a16="http://schemas.microsoft.com/office/drawing/2014/main" id="{0CBAE243-AFD8-A808-8FE9-AE3671A38C9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8EFAF7C2-23B2-EB50-47C7-2C3C2288C8DA}"/>
              </a:ext>
            </a:extLst>
          </p:cNvPr>
          <p:cNvSpPr>
            <a:spLocks noGrp="1"/>
          </p:cNvSpPr>
          <p:nvPr>
            <p:ph type="sldNum" sz="quarter" idx="12"/>
          </p:nvPr>
        </p:nvSpPr>
        <p:spPr/>
        <p:txBody>
          <a:bodyPr/>
          <a:lstStyle/>
          <a:p>
            <a:fld id="{912A2CF7-180F-4E3C-9970-4E7BF23DC45E}" type="slidenum">
              <a:rPr lang="en-IN" smtClean="0"/>
              <a:t>‹#›</a:t>
            </a:fld>
            <a:endParaRPr lang="en-IN"/>
          </a:p>
        </p:txBody>
      </p:sp>
    </p:spTree>
    <p:extLst>
      <p:ext uri="{BB962C8B-B14F-4D97-AF65-F5344CB8AC3E}">
        <p14:creationId xmlns:p14="http://schemas.microsoft.com/office/powerpoint/2010/main" val="7593832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8E58B5-02E4-2E63-5A13-B38DC6957943}"/>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FECC6FD6-2F0D-5908-FD53-9E186EA9AD6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1C90964A-EEB4-B2AD-669C-8B4F5009058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DEB63420-57C5-5C8B-2595-E22F7DFDC675}"/>
              </a:ext>
            </a:extLst>
          </p:cNvPr>
          <p:cNvSpPr>
            <a:spLocks noGrp="1"/>
          </p:cNvSpPr>
          <p:nvPr>
            <p:ph type="dt" sz="half" idx="10"/>
          </p:nvPr>
        </p:nvSpPr>
        <p:spPr/>
        <p:txBody>
          <a:bodyPr/>
          <a:lstStyle/>
          <a:p>
            <a:fld id="{EA1C1DEF-7F90-4961-AEEC-88EE630CFC26}" type="datetimeFigureOut">
              <a:rPr lang="en-IN" smtClean="0"/>
              <a:t>19-04-2023</a:t>
            </a:fld>
            <a:endParaRPr lang="en-IN"/>
          </a:p>
        </p:txBody>
      </p:sp>
      <p:sp>
        <p:nvSpPr>
          <p:cNvPr id="6" name="Footer Placeholder 5">
            <a:extLst>
              <a:ext uri="{FF2B5EF4-FFF2-40B4-BE49-F238E27FC236}">
                <a16:creationId xmlns:a16="http://schemas.microsoft.com/office/drawing/2014/main" id="{0150F7D8-8689-963C-6957-72D2555404C6}"/>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A9D12EAA-ECA8-1933-8BB8-8CAF2A1A3219}"/>
              </a:ext>
            </a:extLst>
          </p:cNvPr>
          <p:cNvSpPr>
            <a:spLocks noGrp="1"/>
          </p:cNvSpPr>
          <p:nvPr>
            <p:ph type="sldNum" sz="quarter" idx="12"/>
          </p:nvPr>
        </p:nvSpPr>
        <p:spPr/>
        <p:txBody>
          <a:bodyPr/>
          <a:lstStyle/>
          <a:p>
            <a:fld id="{912A2CF7-180F-4E3C-9970-4E7BF23DC45E}" type="slidenum">
              <a:rPr lang="en-IN" smtClean="0"/>
              <a:t>‹#›</a:t>
            </a:fld>
            <a:endParaRPr lang="en-IN"/>
          </a:p>
        </p:txBody>
      </p:sp>
    </p:spTree>
    <p:extLst>
      <p:ext uri="{BB962C8B-B14F-4D97-AF65-F5344CB8AC3E}">
        <p14:creationId xmlns:p14="http://schemas.microsoft.com/office/powerpoint/2010/main" val="7418187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AD72F0-C00E-40F6-E663-966807E35AF6}"/>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C986845C-88C8-3E27-48FD-1ADC849E736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523ECC6-113E-EDBA-564A-05DAF08F8BF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3A825B15-EAD4-77A5-F4F5-378E662153D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BD19AB-683B-ADE6-2514-52427B7B709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7BF60926-EDBA-5385-6FF1-FF9AD5EF693C}"/>
              </a:ext>
            </a:extLst>
          </p:cNvPr>
          <p:cNvSpPr>
            <a:spLocks noGrp="1"/>
          </p:cNvSpPr>
          <p:nvPr>
            <p:ph type="dt" sz="half" idx="10"/>
          </p:nvPr>
        </p:nvSpPr>
        <p:spPr/>
        <p:txBody>
          <a:bodyPr/>
          <a:lstStyle/>
          <a:p>
            <a:fld id="{EA1C1DEF-7F90-4961-AEEC-88EE630CFC26}" type="datetimeFigureOut">
              <a:rPr lang="en-IN" smtClean="0"/>
              <a:t>19-04-2023</a:t>
            </a:fld>
            <a:endParaRPr lang="en-IN"/>
          </a:p>
        </p:txBody>
      </p:sp>
      <p:sp>
        <p:nvSpPr>
          <p:cNvPr id="8" name="Footer Placeholder 7">
            <a:extLst>
              <a:ext uri="{FF2B5EF4-FFF2-40B4-BE49-F238E27FC236}">
                <a16:creationId xmlns:a16="http://schemas.microsoft.com/office/drawing/2014/main" id="{1033EA46-6A9F-523A-077E-0CED0A182233}"/>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5A124CFD-62E8-0EC6-5FEC-F075CF0ED7AF}"/>
              </a:ext>
            </a:extLst>
          </p:cNvPr>
          <p:cNvSpPr>
            <a:spLocks noGrp="1"/>
          </p:cNvSpPr>
          <p:nvPr>
            <p:ph type="sldNum" sz="quarter" idx="12"/>
          </p:nvPr>
        </p:nvSpPr>
        <p:spPr/>
        <p:txBody>
          <a:bodyPr/>
          <a:lstStyle/>
          <a:p>
            <a:fld id="{912A2CF7-180F-4E3C-9970-4E7BF23DC45E}" type="slidenum">
              <a:rPr lang="en-IN" smtClean="0"/>
              <a:t>‹#›</a:t>
            </a:fld>
            <a:endParaRPr lang="en-IN"/>
          </a:p>
        </p:txBody>
      </p:sp>
    </p:spTree>
    <p:extLst>
      <p:ext uri="{BB962C8B-B14F-4D97-AF65-F5344CB8AC3E}">
        <p14:creationId xmlns:p14="http://schemas.microsoft.com/office/powerpoint/2010/main" val="1007864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B0ECE5-B428-49FA-B393-9754E0E7F214}"/>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E2714F0C-2833-8B5F-528F-0856269EA75F}"/>
              </a:ext>
            </a:extLst>
          </p:cNvPr>
          <p:cNvSpPr>
            <a:spLocks noGrp="1"/>
          </p:cNvSpPr>
          <p:nvPr>
            <p:ph type="dt" sz="half" idx="10"/>
          </p:nvPr>
        </p:nvSpPr>
        <p:spPr/>
        <p:txBody>
          <a:bodyPr/>
          <a:lstStyle/>
          <a:p>
            <a:fld id="{EA1C1DEF-7F90-4961-AEEC-88EE630CFC26}" type="datetimeFigureOut">
              <a:rPr lang="en-IN" smtClean="0"/>
              <a:t>19-04-2023</a:t>
            </a:fld>
            <a:endParaRPr lang="en-IN"/>
          </a:p>
        </p:txBody>
      </p:sp>
      <p:sp>
        <p:nvSpPr>
          <p:cNvPr id="4" name="Footer Placeholder 3">
            <a:extLst>
              <a:ext uri="{FF2B5EF4-FFF2-40B4-BE49-F238E27FC236}">
                <a16:creationId xmlns:a16="http://schemas.microsoft.com/office/drawing/2014/main" id="{DB46F301-5FE8-6FDA-74E9-99017A4D8001}"/>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CCA0EF86-6F20-55DC-8486-375B406F73F8}"/>
              </a:ext>
            </a:extLst>
          </p:cNvPr>
          <p:cNvSpPr>
            <a:spLocks noGrp="1"/>
          </p:cNvSpPr>
          <p:nvPr>
            <p:ph type="sldNum" sz="quarter" idx="12"/>
          </p:nvPr>
        </p:nvSpPr>
        <p:spPr/>
        <p:txBody>
          <a:bodyPr/>
          <a:lstStyle/>
          <a:p>
            <a:fld id="{912A2CF7-180F-4E3C-9970-4E7BF23DC45E}" type="slidenum">
              <a:rPr lang="en-IN" smtClean="0"/>
              <a:t>‹#›</a:t>
            </a:fld>
            <a:endParaRPr lang="en-IN"/>
          </a:p>
        </p:txBody>
      </p:sp>
    </p:spTree>
    <p:extLst>
      <p:ext uri="{BB962C8B-B14F-4D97-AF65-F5344CB8AC3E}">
        <p14:creationId xmlns:p14="http://schemas.microsoft.com/office/powerpoint/2010/main" val="2279755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8C39960-7146-6D52-80B1-978C0BC9FDB9}"/>
              </a:ext>
            </a:extLst>
          </p:cNvPr>
          <p:cNvSpPr>
            <a:spLocks noGrp="1"/>
          </p:cNvSpPr>
          <p:nvPr>
            <p:ph type="dt" sz="half" idx="10"/>
          </p:nvPr>
        </p:nvSpPr>
        <p:spPr/>
        <p:txBody>
          <a:bodyPr/>
          <a:lstStyle/>
          <a:p>
            <a:fld id="{EA1C1DEF-7F90-4961-AEEC-88EE630CFC26}" type="datetimeFigureOut">
              <a:rPr lang="en-IN" smtClean="0"/>
              <a:t>19-04-2023</a:t>
            </a:fld>
            <a:endParaRPr lang="en-IN"/>
          </a:p>
        </p:txBody>
      </p:sp>
      <p:sp>
        <p:nvSpPr>
          <p:cNvPr id="3" name="Footer Placeholder 2">
            <a:extLst>
              <a:ext uri="{FF2B5EF4-FFF2-40B4-BE49-F238E27FC236}">
                <a16:creationId xmlns:a16="http://schemas.microsoft.com/office/drawing/2014/main" id="{86C065EE-D280-5E02-F5FE-D9D2FB92C6ED}"/>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4C933FE7-C1BC-F327-3120-3F7846377E71}"/>
              </a:ext>
            </a:extLst>
          </p:cNvPr>
          <p:cNvSpPr>
            <a:spLocks noGrp="1"/>
          </p:cNvSpPr>
          <p:nvPr>
            <p:ph type="sldNum" sz="quarter" idx="12"/>
          </p:nvPr>
        </p:nvSpPr>
        <p:spPr/>
        <p:txBody>
          <a:bodyPr/>
          <a:lstStyle/>
          <a:p>
            <a:fld id="{912A2CF7-180F-4E3C-9970-4E7BF23DC45E}" type="slidenum">
              <a:rPr lang="en-IN" smtClean="0"/>
              <a:t>‹#›</a:t>
            </a:fld>
            <a:endParaRPr lang="en-IN"/>
          </a:p>
        </p:txBody>
      </p:sp>
    </p:spTree>
    <p:extLst>
      <p:ext uri="{BB962C8B-B14F-4D97-AF65-F5344CB8AC3E}">
        <p14:creationId xmlns:p14="http://schemas.microsoft.com/office/powerpoint/2010/main" val="1663986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70D9F2-9EAF-A330-5C22-5D9150A5526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225619EF-D7E5-B005-C3A0-8684A4D86B2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75780ECC-1454-9828-79F2-A5788B0539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422B2E5-2936-CD7C-558A-400FD907328A}"/>
              </a:ext>
            </a:extLst>
          </p:cNvPr>
          <p:cNvSpPr>
            <a:spLocks noGrp="1"/>
          </p:cNvSpPr>
          <p:nvPr>
            <p:ph type="dt" sz="half" idx="10"/>
          </p:nvPr>
        </p:nvSpPr>
        <p:spPr/>
        <p:txBody>
          <a:bodyPr/>
          <a:lstStyle/>
          <a:p>
            <a:fld id="{EA1C1DEF-7F90-4961-AEEC-88EE630CFC26}" type="datetimeFigureOut">
              <a:rPr lang="en-IN" smtClean="0"/>
              <a:t>19-04-2023</a:t>
            </a:fld>
            <a:endParaRPr lang="en-IN"/>
          </a:p>
        </p:txBody>
      </p:sp>
      <p:sp>
        <p:nvSpPr>
          <p:cNvPr id="6" name="Footer Placeholder 5">
            <a:extLst>
              <a:ext uri="{FF2B5EF4-FFF2-40B4-BE49-F238E27FC236}">
                <a16:creationId xmlns:a16="http://schemas.microsoft.com/office/drawing/2014/main" id="{C9604623-D424-1DA7-80C4-429CB3E269B5}"/>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07887C84-FAE0-3914-F858-8EB9DCA28240}"/>
              </a:ext>
            </a:extLst>
          </p:cNvPr>
          <p:cNvSpPr>
            <a:spLocks noGrp="1"/>
          </p:cNvSpPr>
          <p:nvPr>
            <p:ph type="sldNum" sz="quarter" idx="12"/>
          </p:nvPr>
        </p:nvSpPr>
        <p:spPr/>
        <p:txBody>
          <a:bodyPr/>
          <a:lstStyle/>
          <a:p>
            <a:fld id="{912A2CF7-180F-4E3C-9970-4E7BF23DC45E}" type="slidenum">
              <a:rPr lang="en-IN" smtClean="0"/>
              <a:t>‹#›</a:t>
            </a:fld>
            <a:endParaRPr lang="en-IN"/>
          </a:p>
        </p:txBody>
      </p:sp>
    </p:spTree>
    <p:extLst>
      <p:ext uri="{BB962C8B-B14F-4D97-AF65-F5344CB8AC3E}">
        <p14:creationId xmlns:p14="http://schemas.microsoft.com/office/powerpoint/2010/main" val="34651322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17860B-33E9-80F5-D257-76A21BEFFA2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8E5A3EF0-ADD3-2CE0-74A7-35BB50B7122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004BE020-0B11-3E15-C866-4AEDCC6D02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00EEA43-6E94-9D07-5CA6-CD28D801946D}"/>
              </a:ext>
            </a:extLst>
          </p:cNvPr>
          <p:cNvSpPr>
            <a:spLocks noGrp="1"/>
          </p:cNvSpPr>
          <p:nvPr>
            <p:ph type="dt" sz="half" idx="10"/>
          </p:nvPr>
        </p:nvSpPr>
        <p:spPr/>
        <p:txBody>
          <a:bodyPr/>
          <a:lstStyle/>
          <a:p>
            <a:fld id="{EA1C1DEF-7F90-4961-AEEC-88EE630CFC26}" type="datetimeFigureOut">
              <a:rPr lang="en-IN" smtClean="0"/>
              <a:t>19-04-2023</a:t>
            </a:fld>
            <a:endParaRPr lang="en-IN"/>
          </a:p>
        </p:txBody>
      </p:sp>
      <p:sp>
        <p:nvSpPr>
          <p:cNvPr id="6" name="Footer Placeholder 5">
            <a:extLst>
              <a:ext uri="{FF2B5EF4-FFF2-40B4-BE49-F238E27FC236}">
                <a16:creationId xmlns:a16="http://schemas.microsoft.com/office/drawing/2014/main" id="{EF3C77B4-3297-2E53-29FE-9CE85572B289}"/>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A773D094-D2FB-B4E2-9C51-442FC05C1711}"/>
              </a:ext>
            </a:extLst>
          </p:cNvPr>
          <p:cNvSpPr>
            <a:spLocks noGrp="1"/>
          </p:cNvSpPr>
          <p:nvPr>
            <p:ph type="sldNum" sz="quarter" idx="12"/>
          </p:nvPr>
        </p:nvSpPr>
        <p:spPr/>
        <p:txBody>
          <a:bodyPr/>
          <a:lstStyle/>
          <a:p>
            <a:fld id="{912A2CF7-180F-4E3C-9970-4E7BF23DC45E}" type="slidenum">
              <a:rPr lang="en-IN" smtClean="0"/>
              <a:t>‹#›</a:t>
            </a:fld>
            <a:endParaRPr lang="en-IN"/>
          </a:p>
        </p:txBody>
      </p:sp>
    </p:spTree>
    <p:extLst>
      <p:ext uri="{BB962C8B-B14F-4D97-AF65-F5344CB8AC3E}">
        <p14:creationId xmlns:p14="http://schemas.microsoft.com/office/powerpoint/2010/main" val="18135551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D16ADCB-3053-D7F1-69B8-F459F4013D2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9AD55807-EC46-8B52-8D2C-E2A2C5427ED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5A519553-9D35-D83D-92A0-64357D5A2BF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1C1DEF-7F90-4961-AEEC-88EE630CFC26}" type="datetimeFigureOut">
              <a:rPr lang="en-IN" smtClean="0"/>
              <a:t>19-04-2023</a:t>
            </a:fld>
            <a:endParaRPr lang="en-IN"/>
          </a:p>
        </p:txBody>
      </p:sp>
      <p:sp>
        <p:nvSpPr>
          <p:cNvPr id="5" name="Footer Placeholder 4">
            <a:extLst>
              <a:ext uri="{FF2B5EF4-FFF2-40B4-BE49-F238E27FC236}">
                <a16:creationId xmlns:a16="http://schemas.microsoft.com/office/drawing/2014/main" id="{9BFE0E9D-D0F4-373E-76C9-64031A2C12C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BDB95938-CEB7-B244-8688-422853BC468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2A2CF7-180F-4E3C-9970-4E7BF23DC45E}" type="slidenum">
              <a:rPr lang="en-IN" smtClean="0"/>
              <a:t>‹#›</a:t>
            </a:fld>
            <a:endParaRPr lang="en-IN"/>
          </a:p>
        </p:txBody>
      </p:sp>
    </p:spTree>
    <p:extLst>
      <p:ext uri="{BB962C8B-B14F-4D97-AF65-F5344CB8AC3E}">
        <p14:creationId xmlns:p14="http://schemas.microsoft.com/office/powerpoint/2010/main" val="15573366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872343" y="381001"/>
            <a:ext cx="9985828" cy="523220"/>
          </a:xfrm>
          <a:prstGeom prst="rect">
            <a:avLst/>
          </a:prstGeom>
          <a:noFill/>
        </p:spPr>
        <p:txBody>
          <a:bodyPr wrap="square" rtlCol="0">
            <a:spAutoFit/>
          </a:bodyPr>
          <a:lstStyle/>
          <a:p>
            <a:r>
              <a:rPr lang="en-US" sz="2800" dirty="0">
                <a:latin typeface="Book Antiqua" panose="02040602050305030304" pitchFamily="18" charset="0"/>
              </a:rPr>
              <a:t>RUNGTA COLLEGE OF DENTAL SCIENCES &amp; RESEARCH </a:t>
            </a:r>
          </a:p>
        </p:txBody>
      </p:sp>
      <p:sp>
        <p:nvSpPr>
          <p:cNvPr id="4" name="TextBox 3"/>
          <p:cNvSpPr txBox="1"/>
          <p:nvPr/>
        </p:nvSpPr>
        <p:spPr>
          <a:xfrm>
            <a:off x="145142" y="2467428"/>
            <a:ext cx="5551714" cy="954107"/>
          </a:xfrm>
          <a:prstGeom prst="rect">
            <a:avLst/>
          </a:prstGeom>
          <a:noFill/>
        </p:spPr>
        <p:txBody>
          <a:bodyPr wrap="square" rtlCol="0">
            <a:spAutoFit/>
          </a:bodyPr>
          <a:lstStyle/>
          <a:p>
            <a:r>
              <a:rPr lang="en-US" sz="2800" dirty="0">
                <a:latin typeface="Book Antiqua" panose="02040602050305030304" pitchFamily="18" charset="0"/>
              </a:rPr>
              <a:t>TITLE OF THE TOPIC:ENDO-PERIO LESION </a:t>
            </a:r>
          </a:p>
        </p:txBody>
      </p:sp>
      <p:sp>
        <p:nvSpPr>
          <p:cNvPr id="6" name="TextBox 5"/>
          <p:cNvSpPr txBox="1"/>
          <p:nvPr/>
        </p:nvSpPr>
        <p:spPr>
          <a:xfrm>
            <a:off x="203200" y="5715000"/>
            <a:ext cx="11393714" cy="954107"/>
          </a:xfrm>
          <a:prstGeom prst="rect">
            <a:avLst/>
          </a:prstGeom>
          <a:noFill/>
        </p:spPr>
        <p:txBody>
          <a:bodyPr wrap="square" rtlCol="0">
            <a:spAutoFit/>
          </a:bodyPr>
          <a:lstStyle/>
          <a:p>
            <a:pPr algn="ctr"/>
            <a:r>
              <a:rPr lang="en-US" sz="2800" dirty="0">
                <a:latin typeface="Book Antiqua" panose="02040602050305030304" pitchFamily="18" charset="0"/>
              </a:rPr>
              <a:t>DEPARTMENT OF CONSERVATIVE DENTISTRY AND ENDODONTICS </a:t>
            </a:r>
          </a:p>
        </p:txBody>
      </p:sp>
      <p:pic>
        <p:nvPicPr>
          <p:cNvPr id="7" name="Picture 6"/>
          <p:cNvPicPr>
            <a:picLocks noChangeAspect="1"/>
          </p:cNvPicPr>
          <p:nvPr/>
        </p:nvPicPr>
        <p:blipFill rotWithShape="1">
          <a:blip r:embed="rId2">
            <a:extLst>
              <a:ext uri="{28A0092B-C50C-407E-A947-70E740481C1C}">
                <a14:useLocalDpi xmlns:a14="http://schemas.microsoft.com/office/drawing/2010/main" val="0"/>
              </a:ext>
            </a:extLst>
          </a:blip>
          <a:srcRect l="15781" r="15781"/>
          <a:stretch/>
        </p:blipFill>
        <p:spPr>
          <a:xfrm>
            <a:off x="0" y="-14515"/>
            <a:ext cx="1857828" cy="2114550"/>
          </a:xfrm>
          <a:prstGeom prst="rect">
            <a:avLst/>
          </a:prstGeom>
        </p:spPr>
      </p:pic>
      <p:sp>
        <p:nvSpPr>
          <p:cNvPr id="2" name="Slide Number Placeholder 1"/>
          <p:cNvSpPr>
            <a:spLocks noGrp="1"/>
          </p:cNvSpPr>
          <p:nvPr>
            <p:ph type="sldNum" sz="quarter" idx="12"/>
          </p:nvPr>
        </p:nvSpPr>
        <p:spPr/>
        <p:txBody>
          <a:bodyPr/>
          <a:lstStyle/>
          <a:p>
            <a:fld id="{72795863-2509-495E-A4D3-2D1EB08AA326}" type="slidenum">
              <a:rPr lang="en-US" smtClean="0"/>
              <a:t>1</a:t>
            </a:fld>
            <a:endParaRPr lang="en-US" dirty="0"/>
          </a:p>
        </p:txBody>
      </p:sp>
    </p:spTree>
    <p:extLst>
      <p:ext uri="{BB962C8B-B14F-4D97-AF65-F5344CB8AC3E}">
        <p14:creationId xmlns:p14="http://schemas.microsoft.com/office/powerpoint/2010/main" val="13074403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IN" altLang="en-US" sz="2400">
                <a:latin typeface="Times New Roman" panose="02020603050405020304" charset="0"/>
                <a:cs typeface="Times New Roman" panose="02020603050405020304" charset="0"/>
              </a:rPr>
              <a:t>Commonly used</a:t>
            </a:r>
          </a:p>
          <a:p>
            <a:pPr lvl="1"/>
            <a:r>
              <a:rPr lang="en-IN" sz="2400" dirty="0">
                <a:solidFill>
                  <a:schemeClr val="tx1"/>
                </a:solidFill>
                <a:latin typeface="Times New Roman" panose="02020603050405020304" charset="0"/>
                <a:cs typeface="Times New Roman" panose="02020603050405020304" charset="0"/>
                <a:sym typeface="+mn-ea"/>
              </a:rPr>
              <a:t>Cold test,</a:t>
            </a:r>
            <a:endParaRPr lang="en-IN" sz="2400" dirty="0">
              <a:solidFill>
                <a:schemeClr val="tx1"/>
              </a:solidFill>
              <a:latin typeface="Times New Roman" panose="02020603050405020304" charset="0"/>
              <a:cs typeface="Times New Roman" panose="02020603050405020304" charset="0"/>
            </a:endParaRPr>
          </a:p>
          <a:p>
            <a:pPr lvl="1"/>
            <a:r>
              <a:rPr lang="en-IN" sz="2400" dirty="0">
                <a:solidFill>
                  <a:schemeClr val="tx1"/>
                </a:solidFill>
                <a:latin typeface="Times New Roman" panose="02020603050405020304" charset="0"/>
                <a:cs typeface="Times New Roman" panose="02020603050405020304" charset="0"/>
                <a:sym typeface="+mn-ea"/>
              </a:rPr>
              <a:t>Electric test </a:t>
            </a:r>
            <a:endParaRPr lang="en-IN" sz="2400" dirty="0">
              <a:solidFill>
                <a:schemeClr val="tx1"/>
              </a:solidFill>
              <a:latin typeface="Times New Roman" panose="02020603050405020304" charset="0"/>
              <a:cs typeface="Times New Roman" panose="02020603050405020304" charset="0"/>
            </a:endParaRPr>
          </a:p>
          <a:p>
            <a:pPr lvl="1"/>
            <a:r>
              <a:rPr lang="en-IN" sz="2400" dirty="0">
                <a:solidFill>
                  <a:schemeClr val="tx1"/>
                </a:solidFill>
                <a:latin typeface="Times New Roman" panose="02020603050405020304" charset="0"/>
                <a:cs typeface="Times New Roman" panose="02020603050405020304" charset="0"/>
                <a:sym typeface="+mn-ea"/>
              </a:rPr>
              <a:t>Blood flow tests</a:t>
            </a:r>
            <a:endParaRPr lang="en-IN" sz="2400" dirty="0">
              <a:solidFill>
                <a:schemeClr val="tx1"/>
              </a:solidFill>
              <a:latin typeface="Times New Roman" panose="02020603050405020304" charset="0"/>
              <a:cs typeface="Times New Roman" panose="02020603050405020304" charset="0"/>
            </a:endParaRPr>
          </a:p>
          <a:p>
            <a:pPr lvl="1"/>
            <a:r>
              <a:rPr lang="en-IN" sz="2400" dirty="0">
                <a:solidFill>
                  <a:schemeClr val="tx1"/>
                </a:solidFill>
                <a:latin typeface="Times New Roman" panose="02020603050405020304" charset="0"/>
                <a:cs typeface="Times New Roman" panose="02020603050405020304" charset="0"/>
                <a:sym typeface="+mn-ea"/>
              </a:rPr>
              <a:t>Cavity test</a:t>
            </a:r>
            <a:endParaRPr lang="en-IN" sz="2400" dirty="0">
              <a:solidFill>
                <a:schemeClr val="tx1"/>
              </a:solidFill>
              <a:latin typeface="Times New Roman" panose="02020603050405020304" charset="0"/>
              <a:cs typeface="Times New Roman" panose="02020603050405020304" charset="0"/>
            </a:endParaRPr>
          </a:p>
          <a:p>
            <a:endParaRPr lang="en-IN" altLang="en-US" sz="2400" dirty="0">
              <a:solidFill>
                <a:schemeClr val="tx1"/>
              </a:solidFill>
              <a:latin typeface="Times New Roman" panose="02020603050405020304" charset="0"/>
              <a:cs typeface="Times New Roman" panose="0202060305040502030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IN" sz="2400" dirty="0">
                <a:latin typeface="Times New Roman" panose="02020603050405020304" charset="0"/>
                <a:cs typeface="Times New Roman" panose="02020603050405020304" charset="0"/>
                <a:sym typeface="+mn-ea"/>
              </a:rPr>
              <a:t>Applying a cold substance, or agent, to a well-isolated tooth surface. </a:t>
            </a:r>
            <a:endParaRPr lang="en-IN" sz="2400" dirty="0">
              <a:latin typeface="Times New Roman" panose="02020603050405020304" charset="0"/>
              <a:cs typeface="Times New Roman" panose="02020603050405020304" charset="0"/>
            </a:endParaRPr>
          </a:p>
          <a:p>
            <a:r>
              <a:rPr lang="en-IN" sz="2400" dirty="0">
                <a:latin typeface="Times New Roman" panose="02020603050405020304" charset="0"/>
                <a:cs typeface="Times New Roman" panose="02020603050405020304" charset="0"/>
                <a:sym typeface="+mn-ea"/>
              </a:rPr>
              <a:t>Ice sticks, </a:t>
            </a:r>
            <a:endParaRPr lang="en-IN" sz="2400" dirty="0">
              <a:latin typeface="Times New Roman" panose="02020603050405020304" charset="0"/>
              <a:cs typeface="Times New Roman" panose="02020603050405020304" charset="0"/>
            </a:endParaRPr>
          </a:p>
          <a:p>
            <a:r>
              <a:rPr lang="en-IN" sz="2400" dirty="0">
                <a:latin typeface="Times New Roman" panose="02020603050405020304" charset="0"/>
                <a:cs typeface="Times New Roman" panose="02020603050405020304" charset="0"/>
                <a:sym typeface="+mn-ea"/>
              </a:rPr>
              <a:t>Ethyl chloride,</a:t>
            </a:r>
            <a:endParaRPr lang="en-IN" sz="2400" dirty="0">
              <a:latin typeface="Times New Roman" panose="02020603050405020304" charset="0"/>
              <a:cs typeface="Times New Roman" panose="02020603050405020304" charset="0"/>
            </a:endParaRPr>
          </a:p>
          <a:p>
            <a:r>
              <a:rPr lang="en-IN" sz="2400" dirty="0">
                <a:latin typeface="Times New Roman" panose="02020603050405020304" charset="0"/>
                <a:cs typeface="Times New Roman" panose="02020603050405020304" charset="0"/>
                <a:sym typeface="+mn-ea"/>
              </a:rPr>
              <a:t>Carbon dioxide (dry ice) (-78⁰C)</a:t>
            </a:r>
            <a:endParaRPr lang="en-IN" sz="2400" dirty="0">
              <a:latin typeface="Times New Roman" panose="02020603050405020304" charset="0"/>
              <a:cs typeface="Times New Roman" panose="02020603050405020304" charset="0"/>
            </a:endParaRPr>
          </a:p>
          <a:p>
            <a:r>
              <a:rPr lang="en-IN" sz="2400" dirty="0">
                <a:latin typeface="Times New Roman" panose="02020603050405020304" charset="0"/>
                <a:cs typeface="Times New Roman" panose="02020603050405020304" charset="0"/>
                <a:sym typeface="+mn-ea"/>
              </a:rPr>
              <a:t>Dichlorodifluoromethane (DDM) (-50⁰C)</a:t>
            </a:r>
            <a:endParaRPr lang="en-IN" sz="2400" dirty="0">
              <a:latin typeface="Times New Roman" panose="02020603050405020304" charset="0"/>
              <a:cs typeface="Times New Roman" panose="02020603050405020304" charset="0"/>
            </a:endParaRPr>
          </a:p>
          <a:p>
            <a:endParaRPr lang="en-US" sz="2400">
              <a:latin typeface="Times New Roman" panose="02020603050405020304" charset="0"/>
              <a:cs typeface="Times New Roman" panose="0202060305040502030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IN" sz="2400" dirty="0">
                <a:latin typeface="Times New Roman" panose="02020603050405020304" charset="0"/>
                <a:cs typeface="Times New Roman" panose="02020603050405020304" charset="0"/>
                <a:sym typeface="+mn-ea"/>
              </a:rPr>
              <a:t>Teeth with vital pulps  - sharp brief pain response (few seconds). </a:t>
            </a:r>
            <a:endParaRPr lang="en-IN" sz="2400" dirty="0">
              <a:latin typeface="Times New Roman" panose="02020603050405020304" charset="0"/>
              <a:cs typeface="Times New Roman" panose="02020603050405020304" charset="0"/>
            </a:endParaRPr>
          </a:p>
          <a:p>
            <a:r>
              <a:rPr lang="en-IN" sz="2400" dirty="0">
                <a:latin typeface="Times New Roman" panose="02020603050405020304" charset="0"/>
                <a:cs typeface="Times New Roman" panose="02020603050405020304" charset="0"/>
                <a:sym typeface="+mn-ea"/>
              </a:rPr>
              <a:t>Intense and prolonged pain  - Irreversible </a:t>
            </a:r>
            <a:r>
              <a:rPr lang="en-IN" sz="2400" dirty="0" err="1">
                <a:latin typeface="Times New Roman" panose="02020603050405020304" charset="0"/>
                <a:cs typeface="Times New Roman" panose="02020603050405020304" charset="0"/>
                <a:sym typeface="+mn-ea"/>
              </a:rPr>
              <a:t>pulpitis</a:t>
            </a:r>
            <a:r>
              <a:rPr lang="en-IN" sz="2400" dirty="0">
                <a:latin typeface="Times New Roman" panose="02020603050405020304" charset="0"/>
                <a:cs typeface="Times New Roman" panose="02020603050405020304" charset="0"/>
                <a:sym typeface="+mn-ea"/>
              </a:rPr>
              <a:t>. </a:t>
            </a:r>
            <a:endParaRPr lang="en-IN" sz="2400" dirty="0">
              <a:latin typeface="Times New Roman" panose="02020603050405020304" charset="0"/>
              <a:cs typeface="Times New Roman" panose="02020603050405020304" charset="0"/>
            </a:endParaRPr>
          </a:p>
          <a:p>
            <a:r>
              <a:rPr lang="en-IN" sz="2400" dirty="0">
                <a:latin typeface="Times New Roman" panose="02020603050405020304" charset="0"/>
                <a:cs typeface="Times New Roman" panose="02020603050405020304" charset="0"/>
                <a:sym typeface="+mn-ea"/>
              </a:rPr>
              <a:t>Lack of response - Pulp necrosis.</a:t>
            </a:r>
            <a:endParaRPr lang="en-IN" sz="2400" dirty="0">
              <a:latin typeface="Times New Roman" panose="02020603050405020304" charset="0"/>
              <a:cs typeface="Times New Roman" panose="02020603050405020304" charset="0"/>
            </a:endParaRPr>
          </a:p>
          <a:p>
            <a:r>
              <a:rPr lang="en-IN" sz="2400" dirty="0">
                <a:latin typeface="Times New Roman" panose="02020603050405020304" charset="0"/>
                <a:cs typeface="Times New Roman" panose="02020603050405020304" charset="0"/>
                <a:sym typeface="+mn-ea"/>
              </a:rPr>
              <a:t>False-positive and false-negative responses</a:t>
            </a:r>
            <a:endParaRPr lang="en-IN" sz="2400" dirty="0">
              <a:latin typeface="Times New Roman" panose="02020603050405020304" charset="0"/>
              <a:cs typeface="Times New Roman" panose="02020603050405020304" charset="0"/>
            </a:endParaRPr>
          </a:p>
          <a:p>
            <a:pPr marL="0" indent="0">
              <a:buNone/>
            </a:pPr>
            <a:r>
              <a:rPr lang="en-IN" sz="2400" dirty="0" err="1">
                <a:latin typeface="Times New Roman" panose="02020603050405020304" charset="0"/>
                <a:cs typeface="Times New Roman" panose="02020603050405020304" charset="0"/>
                <a:sym typeface="+mn-ea"/>
              </a:rPr>
              <a:t>         Multiradicular</a:t>
            </a:r>
            <a:r>
              <a:rPr lang="en-IN" sz="2400" dirty="0">
                <a:latin typeface="Times New Roman" panose="02020603050405020304" charset="0"/>
                <a:cs typeface="Times New Roman" panose="02020603050405020304" charset="0"/>
                <a:sym typeface="+mn-ea"/>
              </a:rPr>
              <a:t> teeth       </a:t>
            </a:r>
          </a:p>
          <a:p>
            <a:pPr marL="0" indent="0">
              <a:buNone/>
            </a:pPr>
            <a:r>
              <a:rPr lang="en-IN" sz="2400" dirty="0">
                <a:latin typeface="Times New Roman" panose="02020603050405020304" charset="0"/>
                <a:cs typeface="Times New Roman" panose="02020603050405020304" charset="0"/>
                <a:sym typeface="+mn-ea"/>
              </a:rPr>
              <a:t>         Calcified root canals</a:t>
            </a:r>
            <a:endParaRPr lang="en-IN" sz="2400" dirty="0">
              <a:latin typeface="Times New Roman" panose="02020603050405020304" charset="0"/>
              <a:cs typeface="Times New Roman" panose="02020603050405020304" charset="0"/>
            </a:endParaRPr>
          </a:p>
          <a:p>
            <a:endParaRPr lang="en-US" sz="2400">
              <a:latin typeface="Times New Roman" panose="02020603050405020304" charset="0"/>
              <a:cs typeface="Times New Roman" panose="0202060305040502030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br>
              <a:rPr lang="en-IN" altLang="en-US"/>
            </a:br>
            <a:r>
              <a:rPr lang="en-IN" altLang="en-US"/>
              <a:t> </a:t>
            </a:r>
            <a:r>
              <a:rPr lang="en-IN" altLang="en-US" sz="2800" b="1">
                <a:latin typeface="Times New Roman" panose="02020603050405020304" charset="0"/>
                <a:cs typeface="Times New Roman" panose="02020603050405020304" charset="0"/>
              </a:rPr>
              <a:t> ELECTRIC TEST</a:t>
            </a:r>
          </a:p>
        </p:txBody>
      </p:sp>
      <p:sp>
        <p:nvSpPr>
          <p:cNvPr id="3" name="Content Placeholder 2"/>
          <p:cNvSpPr>
            <a:spLocks noGrp="1"/>
          </p:cNvSpPr>
          <p:nvPr>
            <p:ph idx="1"/>
          </p:nvPr>
        </p:nvSpPr>
        <p:spPr/>
        <p:txBody>
          <a:bodyPr>
            <a:normAutofit/>
          </a:bodyPr>
          <a:lstStyle/>
          <a:p>
            <a:pPr algn="just"/>
            <a:r>
              <a:rPr lang="en-IN" sz="2400" dirty="0">
                <a:latin typeface="Times New Roman" panose="02020603050405020304" charset="0"/>
                <a:cs typeface="Times New Roman" panose="02020603050405020304" charset="0"/>
                <a:sym typeface="+mn-ea"/>
              </a:rPr>
              <a:t>By applying an electric stimulus to the tooth using a special pulp tester device. </a:t>
            </a:r>
            <a:endParaRPr lang="en-IN" sz="2400" dirty="0">
              <a:latin typeface="Times New Roman" panose="02020603050405020304" charset="0"/>
              <a:cs typeface="Times New Roman" panose="02020603050405020304" charset="0"/>
            </a:endParaRPr>
          </a:p>
          <a:p>
            <a:pPr algn="just"/>
            <a:r>
              <a:rPr lang="en-IN" sz="2400" dirty="0">
                <a:latin typeface="Times New Roman" panose="02020603050405020304" charset="0"/>
                <a:cs typeface="Times New Roman" panose="02020603050405020304" charset="0"/>
                <a:sym typeface="+mn-ea"/>
              </a:rPr>
              <a:t>The tooth is first cleaned, dried and isolated.</a:t>
            </a:r>
            <a:endParaRPr lang="en-IN" sz="2400" dirty="0">
              <a:latin typeface="Times New Roman" panose="02020603050405020304" charset="0"/>
              <a:cs typeface="Times New Roman" panose="02020603050405020304" charset="0"/>
            </a:endParaRPr>
          </a:p>
          <a:p>
            <a:pPr algn="just"/>
            <a:r>
              <a:rPr lang="en-IN" sz="2400" dirty="0">
                <a:latin typeface="Times New Roman" panose="02020603050405020304" charset="0"/>
                <a:cs typeface="Times New Roman" panose="02020603050405020304" charset="0"/>
                <a:sym typeface="+mn-ea"/>
              </a:rPr>
              <a:t>A small amount of toothpaste is placed on the electrode of the pulp tester, which is then put into contact with the clean tooth surface.</a:t>
            </a:r>
            <a:endParaRPr lang="en-IN" sz="2400" dirty="0">
              <a:latin typeface="Times New Roman" panose="02020603050405020304" charset="0"/>
              <a:cs typeface="Times New Roman" panose="02020603050405020304" charset="0"/>
            </a:endParaRPr>
          </a:p>
          <a:p>
            <a:pPr algn="just"/>
            <a:r>
              <a:rPr lang="en-IN" sz="2400" dirty="0">
                <a:latin typeface="Times New Roman" panose="02020603050405020304" charset="0"/>
                <a:cs typeface="Times New Roman" panose="02020603050405020304" charset="0"/>
                <a:sym typeface="+mn-ea"/>
              </a:rPr>
              <a:t>Only sound tooth structure should be contacted.</a:t>
            </a:r>
            <a:endParaRPr lang="en-US" sz="2400">
              <a:latin typeface="Times New Roman" panose="02020603050405020304" charset="0"/>
              <a:cs typeface="Times New Roman" panose="0202060305040502030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r>
              <a:rPr lang="en-IN" sz="2400" dirty="0">
                <a:latin typeface="Times New Roman" panose="02020603050405020304" charset="0"/>
                <a:cs typeface="Times New Roman" panose="02020603050405020304" charset="0"/>
                <a:sym typeface="+mn-ea"/>
              </a:rPr>
              <a:t>False-positive responses : </a:t>
            </a:r>
            <a:endParaRPr lang="en-IN" sz="2400" dirty="0">
              <a:latin typeface="Times New Roman" panose="02020603050405020304" charset="0"/>
              <a:cs typeface="Times New Roman" panose="02020603050405020304" charset="0"/>
            </a:endParaRPr>
          </a:p>
          <a:p>
            <a:pPr lvl="1"/>
            <a:r>
              <a:rPr lang="en-IN" sz="2400" dirty="0">
                <a:solidFill>
                  <a:schemeClr val="tx1"/>
                </a:solidFill>
                <a:latin typeface="Times New Roman" panose="02020603050405020304" charset="0"/>
                <a:cs typeface="Times New Roman" panose="02020603050405020304" charset="0"/>
                <a:sym typeface="+mn-ea"/>
              </a:rPr>
              <a:t>Partial pulp necrosis, patient anxiety, ineffective isolation,</a:t>
            </a:r>
            <a:endParaRPr lang="en-IN" sz="2400" dirty="0">
              <a:solidFill>
                <a:schemeClr val="tx1"/>
              </a:solidFill>
              <a:latin typeface="Times New Roman" panose="02020603050405020304" charset="0"/>
              <a:cs typeface="Times New Roman" panose="02020603050405020304" charset="0"/>
            </a:endParaRPr>
          </a:p>
          <a:p>
            <a:pPr lvl="1"/>
            <a:r>
              <a:rPr lang="en-IN" sz="2400" dirty="0">
                <a:solidFill>
                  <a:schemeClr val="tx1"/>
                </a:solidFill>
                <a:latin typeface="Times New Roman" panose="02020603050405020304" charset="0"/>
                <a:cs typeface="Times New Roman" panose="02020603050405020304" charset="0"/>
                <a:sym typeface="+mn-ea"/>
              </a:rPr>
              <a:t>Inadvertent contact with metallic restorations.</a:t>
            </a:r>
            <a:endParaRPr lang="en-IN" sz="2400" dirty="0">
              <a:solidFill>
                <a:schemeClr val="tx1"/>
              </a:solidFill>
              <a:latin typeface="Times New Roman" panose="02020603050405020304" charset="0"/>
              <a:cs typeface="Times New Roman" panose="02020603050405020304" charset="0"/>
            </a:endParaRPr>
          </a:p>
          <a:p>
            <a:pPr marL="109855" indent="0">
              <a:buNone/>
            </a:pPr>
            <a:r>
              <a:rPr lang="en-IN" sz="1900" dirty="0">
                <a:solidFill>
                  <a:schemeClr val="tx1"/>
                </a:solidFill>
                <a:latin typeface="Times New Roman" panose="02020603050405020304" charset="0"/>
                <a:cs typeface="Times New Roman" panose="02020603050405020304" charset="0"/>
                <a:sym typeface="+mn-ea"/>
              </a:rPr>
              <a:t>.</a:t>
            </a:r>
            <a:endParaRPr lang="en-IN" sz="1900" dirty="0">
              <a:solidFill>
                <a:schemeClr val="tx1"/>
              </a:solidFill>
              <a:latin typeface="Times New Roman" panose="02020603050405020304" charset="0"/>
              <a:cs typeface="Times New Roman" panose="02020603050405020304" charset="0"/>
            </a:endParaRPr>
          </a:p>
          <a:p>
            <a:endParaRPr lang="en-IN" sz="1500" dirty="0">
              <a:solidFill>
                <a:schemeClr val="tx1"/>
              </a:solidFill>
              <a:latin typeface="Times New Roman" panose="02020603050405020304" charset="0"/>
              <a:cs typeface="Times New Roman" panose="0202060305040502030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109855" indent="0">
              <a:buNone/>
            </a:pPr>
            <a:r>
              <a:rPr lang="en-IN" sz="2400" dirty="0">
                <a:latin typeface="Times New Roman" panose="02020603050405020304" charset="0"/>
                <a:cs typeface="Times New Roman" panose="02020603050405020304" charset="0"/>
                <a:sym typeface="+mn-ea"/>
              </a:rPr>
              <a:t>False-negative responses</a:t>
            </a:r>
            <a:endParaRPr lang="en-IN" sz="2400" dirty="0">
              <a:latin typeface="Times New Roman" panose="02020603050405020304" charset="0"/>
              <a:cs typeface="Times New Roman" panose="02020603050405020304" charset="0"/>
            </a:endParaRPr>
          </a:p>
          <a:p>
            <a:pPr lvl="1"/>
            <a:r>
              <a:rPr lang="en-IN" sz="2400" dirty="0">
                <a:latin typeface="Times New Roman" panose="02020603050405020304" charset="0"/>
                <a:cs typeface="Times New Roman" panose="02020603050405020304" charset="0"/>
                <a:sym typeface="+mn-ea"/>
              </a:rPr>
              <a:t>Obliterated root canals, </a:t>
            </a:r>
            <a:endParaRPr lang="en-IN" sz="2400" dirty="0">
              <a:solidFill>
                <a:schemeClr val="tx1"/>
              </a:solidFill>
              <a:latin typeface="Times New Roman" panose="02020603050405020304" charset="0"/>
              <a:cs typeface="Times New Roman" panose="02020603050405020304" charset="0"/>
            </a:endParaRPr>
          </a:p>
          <a:p>
            <a:pPr lvl="1"/>
            <a:r>
              <a:rPr lang="en-IN" sz="2400" dirty="0">
                <a:latin typeface="Times New Roman" panose="02020603050405020304" charset="0"/>
                <a:cs typeface="Times New Roman" panose="02020603050405020304" charset="0"/>
                <a:sym typeface="+mn-ea"/>
              </a:rPr>
              <a:t>recently traumatized teeth,</a:t>
            </a:r>
            <a:endParaRPr lang="en-IN" sz="2400" dirty="0">
              <a:solidFill>
                <a:schemeClr val="tx1"/>
              </a:solidFill>
              <a:latin typeface="Times New Roman" panose="02020603050405020304" charset="0"/>
              <a:cs typeface="Times New Roman" panose="02020603050405020304" charset="0"/>
            </a:endParaRPr>
          </a:p>
          <a:p>
            <a:pPr lvl="1"/>
            <a:r>
              <a:rPr lang="en-IN" sz="2400" dirty="0">
                <a:latin typeface="Times New Roman" panose="02020603050405020304" charset="0"/>
                <a:cs typeface="Times New Roman" panose="02020603050405020304" charset="0"/>
                <a:sym typeface="+mn-ea"/>
              </a:rPr>
              <a:t>teeth with immature apices, </a:t>
            </a:r>
            <a:endParaRPr lang="en-IN" sz="2400" dirty="0">
              <a:solidFill>
                <a:schemeClr val="tx1"/>
              </a:solidFill>
              <a:latin typeface="Times New Roman" panose="02020603050405020304" charset="0"/>
              <a:cs typeface="Times New Roman" panose="02020603050405020304" charset="0"/>
            </a:endParaRPr>
          </a:p>
          <a:p>
            <a:pPr lvl="1"/>
            <a:r>
              <a:rPr lang="en-IN" sz="2400" dirty="0">
                <a:latin typeface="Times New Roman" panose="02020603050405020304" charset="0"/>
                <a:cs typeface="Times New Roman" panose="02020603050405020304" charset="0"/>
                <a:sym typeface="+mn-ea"/>
              </a:rPr>
              <a:t>patient taking drugs that elevate pain threshold, </a:t>
            </a:r>
            <a:endParaRPr lang="en-IN" sz="2400" dirty="0">
              <a:solidFill>
                <a:schemeClr val="tx1"/>
              </a:solidFill>
              <a:latin typeface="Times New Roman" panose="02020603050405020304" charset="0"/>
              <a:cs typeface="Times New Roman" panose="02020603050405020304" charset="0"/>
            </a:endParaRPr>
          </a:p>
          <a:p>
            <a:pPr lvl="1"/>
            <a:r>
              <a:rPr lang="en-IN" sz="2400" dirty="0">
                <a:latin typeface="Times New Roman" panose="02020603050405020304" charset="0"/>
                <a:cs typeface="Times New Roman" panose="02020603050405020304" charset="0"/>
                <a:sym typeface="+mn-ea"/>
              </a:rPr>
              <a:t>poor electrode–tooth contact</a:t>
            </a:r>
            <a:endParaRPr lang="en-US" sz="24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altLang="en-US"/>
              <a:t> </a:t>
            </a:r>
            <a:br>
              <a:rPr lang="en-IN" altLang="en-US"/>
            </a:br>
            <a:r>
              <a:rPr lang="en-IN" altLang="en-US" sz="2800" b="1">
                <a:latin typeface="Times New Roman" panose="02020603050405020304" charset="0"/>
                <a:cs typeface="Times New Roman" panose="02020603050405020304" charset="0"/>
              </a:rPr>
              <a:t>  BLOOD FLOW TEST</a:t>
            </a:r>
          </a:p>
        </p:txBody>
      </p:sp>
      <p:sp>
        <p:nvSpPr>
          <p:cNvPr id="3" name="Content Placeholder 2"/>
          <p:cNvSpPr>
            <a:spLocks noGrp="1"/>
          </p:cNvSpPr>
          <p:nvPr>
            <p:ph idx="1"/>
          </p:nvPr>
        </p:nvSpPr>
        <p:spPr/>
        <p:txBody>
          <a:bodyPr>
            <a:normAutofit/>
          </a:bodyPr>
          <a:lstStyle/>
          <a:p>
            <a:r>
              <a:rPr lang="en-IN" sz="2400" dirty="0">
                <a:latin typeface="Times New Roman" panose="02020603050405020304" charset="0"/>
                <a:cs typeface="Times New Roman" panose="02020603050405020304" charset="0"/>
                <a:sym typeface="+mn-ea"/>
              </a:rPr>
              <a:t>To determine the vitality of the pulp by measuring its blood flow</a:t>
            </a:r>
            <a:endParaRPr lang="en-IN" sz="2400" dirty="0">
              <a:latin typeface="Times New Roman" panose="02020603050405020304" charset="0"/>
              <a:cs typeface="Times New Roman" panose="02020603050405020304" charset="0"/>
            </a:endParaRPr>
          </a:p>
          <a:p>
            <a:r>
              <a:rPr lang="en-IN" sz="2400" dirty="0">
                <a:solidFill>
                  <a:schemeClr val="tx1"/>
                </a:solidFill>
                <a:latin typeface="Times New Roman" panose="02020603050405020304" charset="0"/>
                <a:cs typeface="Times New Roman" panose="02020603050405020304" charset="0"/>
                <a:sym typeface="+mn-ea"/>
              </a:rPr>
              <a:t>Dual wavelength </a:t>
            </a:r>
            <a:r>
              <a:rPr lang="en-IN" sz="2400" dirty="0" err="1">
                <a:solidFill>
                  <a:schemeClr val="tx1"/>
                </a:solidFill>
                <a:latin typeface="Times New Roman" panose="02020603050405020304" charset="0"/>
                <a:cs typeface="Times New Roman" panose="02020603050405020304" charset="0"/>
                <a:sym typeface="+mn-ea"/>
              </a:rPr>
              <a:t>spectrophotometry</a:t>
            </a:r>
            <a:r>
              <a:rPr lang="en-IN" sz="2400" dirty="0">
                <a:solidFill>
                  <a:schemeClr val="tx1"/>
                </a:solidFill>
                <a:latin typeface="Times New Roman" panose="02020603050405020304" charset="0"/>
                <a:cs typeface="Times New Roman" panose="02020603050405020304" charset="0"/>
                <a:sym typeface="+mn-ea"/>
              </a:rPr>
              <a:t>,</a:t>
            </a:r>
          </a:p>
          <a:p>
            <a:r>
              <a:rPr lang="en-IN" sz="2400" dirty="0">
                <a:solidFill>
                  <a:schemeClr val="tx1"/>
                </a:solidFill>
                <a:latin typeface="Times New Roman" panose="02020603050405020304" charset="0"/>
                <a:cs typeface="Times New Roman" panose="02020603050405020304" charset="0"/>
                <a:sym typeface="+mn-ea"/>
              </a:rPr>
              <a:t>Pulse </a:t>
            </a:r>
            <a:r>
              <a:rPr lang="en-IN" sz="2400" dirty="0" err="1">
                <a:solidFill>
                  <a:schemeClr val="tx1"/>
                </a:solidFill>
                <a:latin typeface="Times New Roman" panose="02020603050405020304" charset="0"/>
                <a:cs typeface="Times New Roman" panose="02020603050405020304" charset="0"/>
                <a:sym typeface="+mn-ea"/>
              </a:rPr>
              <a:t>oximetry</a:t>
            </a:r>
            <a:r>
              <a:rPr lang="en-IN" sz="2400" dirty="0">
                <a:solidFill>
                  <a:schemeClr val="tx1"/>
                </a:solidFill>
                <a:latin typeface="Times New Roman" panose="02020603050405020304" charset="0"/>
                <a:cs typeface="Times New Roman" panose="02020603050405020304" charset="0"/>
                <a:sym typeface="+mn-ea"/>
              </a:rPr>
              <a:t>, and</a:t>
            </a:r>
          </a:p>
          <a:p>
            <a:r>
              <a:rPr lang="en-IN" sz="2400" dirty="0">
                <a:solidFill>
                  <a:schemeClr val="tx1"/>
                </a:solidFill>
                <a:latin typeface="Times New Roman" panose="02020603050405020304" charset="0"/>
                <a:cs typeface="Times New Roman" panose="02020603050405020304" charset="0"/>
                <a:sym typeface="+mn-ea"/>
              </a:rPr>
              <a:t>Laser Doppler</a:t>
            </a:r>
            <a:endParaRPr lang="en-IN" sz="2400" dirty="0">
              <a:solidFill>
                <a:srgbClr val="C00000"/>
              </a:solidFill>
              <a:latin typeface="Times New Roman" panose="02020603050405020304" charset="0"/>
              <a:cs typeface="Times New Roman" panose="02020603050405020304" charset="0"/>
            </a:endParaRPr>
          </a:p>
          <a:p>
            <a:r>
              <a:rPr lang="en-IN" sz="2400" dirty="0">
                <a:latin typeface="Times New Roman" panose="02020603050405020304" charset="0"/>
                <a:cs typeface="Times New Roman" panose="02020603050405020304" charset="0"/>
                <a:sym typeface="+mn-ea"/>
              </a:rPr>
              <a:t>to measure either </a:t>
            </a:r>
            <a:r>
              <a:rPr lang="en-IN" sz="2400" dirty="0" err="1">
                <a:latin typeface="Times New Roman" panose="02020603050405020304" charset="0"/>
                <a:cs typeface="Times New Roman" panose="02020603050405020304" charset="0"/>
                <a:sym typeface="+mn-ea"/>
              </a:rPr>
              <a:t>oxyhemoglobin</a:t>
            </a:r>
            <a:r>
              <a:rPr lang="en-IN" sz="2400" dirty="0">
                <a:latin typeface="Times New Roman" panose="02020603050405020304" charset="0"/>
                <a:cs typeface="Times New Roman" panose="02020603050405020304" charset="0"/>
                <a:sym typeface="+mn-ea"/>
              </a:rPr>
              <a:t>, low concentration of blood, or pulsation of the pulp </a:t>
            </a:r>
            <a:endParaRPr lang="en-IN" sz="2400" dirty="0">
              <a:latin typeface="Times New Roman" panose="02020603050405020304" charset="0"/>
              <a:cs typeface="Times New Roman" panose="02020603050405020304" charset="0"/>
            </a:endParaRPr>
          </a:p>
          <a:p>
            <a:r>
              <a:rPr lang="en-IN" sz="2400" dirty="0">
                <a:latin typeface="Times New Roman" panose="02020603050405020304" charset="0"/>
                <a:cs typeface="Times New Roman" panose="02020603050405020304" charset="0"/>
                <a:sym typeface="+mn-ea"/>
              </a:rPr>
              <a:t>The procedure is non-invasive and painless.</a:t>
            </a:r>
            <a:endParaRPr lang="en-IN" sz="2400" dirty="0">
              <a:latin typeface="Times New Roman" panose="02020603050405020304" charset="0"/>
              <a:cs typeface="Times New Roman" panose="02020603050405020304" charset="0"/>
            </a:endParaRPr>
          </a:p>
          <a:p>
            <a:endParaRPr lang="en-US" sz="2400">
              <a:latin typeface="Times New Roman" panose="02020603050405020304" charset="0"/>
              <a:cs typeface="Times New Roman" panose="0202060305040502030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altLang="en-US" sz="2800" b="1">
                <a:latin typeface="Times New Roman" panose="02020603050405020304" charset="0"/>
                <a:cs typeface="Times New Roman" panose="02020603050405020304" charset="0"/>
              </a:rPr>
              <a:t> </a:t>
            </a:r>
            <a:br>
              <a:rPr lang="en-IN" altLang="en-US" sz="2800" b="1">
                <a:latin typeface="Times New Roman" panose="02020603050405020304" charset="0"/>
                <a:cs typeface="Times New Roman" panose="02020603050405020304" charset="0"/>
              </a:rPr>
            </a:br>
            <a:r>
              <a:rPr lang="en-IN" altLang="en-US" sz="2800" b="1">
                <a:latin typeface="Times New Roman" panose="02020603050405020304" charset="0"/>
                <a:cs typeface="Times New Roman" panose="02020603050405020304" charset="0"/>
              </a:rPr>
              <a:t> CAVITY TEST</a:t>
            </a:r>
          </a:p>
        </p:txBody>
      </p:sp>
      <p:sp>
        <p:nvSpPr>
          <p:cNvPr id="3" name="Content Placeholder 2"/>
          <p:cNvSpPr>
            <a:spLocks noGrp="1"/>
          </p:cNvSpPr>
          <p:nvPr>
            <p:ph idx="1"/>
          </p:nvPr>
        </p:nvSpPr>
        <p:spPr/>
        <p:txBody>
          <a:bodyPr/>
          <a:lstStyle/>
          <a:p>
            <a:pPr algn="just"/>
            <a:r>
              <a:rPr lang="en-IN" sz="2400" dirty="0">
                <a:latin typeface="Times New Roman" panose="02020603050405020304" charset="0"/>
                <a:cs typeface="Times New Roman" panose="02020603050405020304" charset="0"/>
                <a:sym typeface="+mn-ea"/>
              </a:rPr>
              <a:t>Consists of creating a cavity in the tooth without </a:t>
            </a:r>
            <a:r>
              <a:rPr lang="en-IN" sz="2400" dirty="0" err="1">
                <a:latin typeface="Times New Roman" panose="02020603050405020304" charset="0"/>
                <a:cs typeface="Times New Roman" panose="02020603050405020304" charset="0"/>
                <a:sym typeface="+mn-ea"/>
              </a:rPr>
              <a:t>anesthesia</a:t>
            </a:r>
            <a:r>
              <a:rPr lang="en-IN" sz="2400" dirty="0">
                <a:latin typeface="Times New Roman" panose="02020603050405020304" charset="0"/>
                <a:cs typeface="Times New Roman" panose="02020603050405020304" charset="0"/>
                <a:sym typeface="+mn-ea"/>
              </a:rPr>
              <a:t>. </a:t>
            </a:r>
            <a:endParaRPr lang="en-IN" sz="2400" dirty="0">
              <a:latin typeface="Times New Roman" panose="02020603050405020304" charset="0"/>
              <a:cs typeface="Times New Roman" panose="02020603050405020304" charset="0"/>
            </a:endParaRPr>
          </a:p>
          <a:p>
            <a:pPr algn="just"/>
            <a:r>
              <a:rPr lang="en-IN" sz="2400" dirty="0">
                <a:latin typeface="Times New Roman" panose="02020603050405020304" charset="0"/>
                <a:cs typeface="Times New Roman" panose="02020603050405020304" charset="0"/>
                <a:sym typeface="+mn-ea"/>
              </a:rPr>
              <a:t>A high-speed </a:t>
            </a:r>
            <a:r>
              <a:rPr lang="en-IN" sz="2400" dirty="0" err="1">
                <a:latin typeface="Times New Roman" panose="02020603050405020304" charset="0"/>
                <a:cs typeface="Times New Roman" panose="02020603050405020304" charset="0"/>
                <a:sym typeface="+mn-ea"/>
              </a:rPr>
              <a:t>handpiece</a:t>
            </a:r>
            <a:r>
              <a:rPr lang="en-IN" sz="2400" dirty="0">
                <a:latin typeface="Times New Roman" panose="02020603050405020304" charset="0"/>
                <a:cs typeface="Times New Roman" panose="02020603050405020304" charset="0"/>
                <a:sym typeface="+mn-ea"/>
              </a:rPr>
              <a:t> with a new sharp bur is generally used. </a:t>
            </a:r>
            <a:endParaRPr lang="en-IN" sz="2400" dirty="0">
              <a:latin typeface="Times New Roman" panose="02020603050405020304" charset="0"/>
              <a:cs typeface="Times New Roman" panose="02020603050405020304" charset="0"/>
            </a:endParaRPr>
          </a:p>
          <a:p>
            <a:pPr algn="just"/>
            <a:r>
              <a:rPr lang="en-IN" sz="2400" dirty="0">
                <a:latin typeface="Times New Roman" panose="02020603050405020304" charset="0"/>
                <a:cs typeface="Times New Roman" panose="02020603050405020304" charset="0"/>
                <a:sym typeface="+mn-ea"/>
              </a:rPr>
              <a:t>A positive response indicates presence of vital pulp tissue,</a:t>
            </a:r>
            <a:endParaRPr lang="en-IN" sz="2400" dirty="0">
              <a:latin typeface="Times New Roman" panose="02020603050405020304" charset="0"/>
              <a:cs typeface="Times New Roman" panose="02020603050405020304" charset="0"/>
            </a:endParaRPr>
          </a:p>
          <a:p>
            <a:pPr algn="just"/>
            <a:r>
              <a:rPr lang="en-IN" sz="2400" dirty="0">
                <a:latin typeface="Times New Roman" panose="02020603050405020304" charset="0"/>
                <a:cs typeface="Times New Roman" panose="02020603050405020304" charset="0"/>
                <a:sym typeface="+mn-ea"/>
              </a:rPr>
              <a:t>Negative response indicates pulp necrosis. </a:t>
            </a:r>
            <a:endParaRPr lang="en-US" sz="2400">
              <a:latin typeface="Times New Roman" panose="02020603050405020304" charset="0"/>
              <a:cs typeface="Times New Roman" panose="0202060305040502030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en-IN" sz="2400" dirty="0">
                <a:latin typeface="Times New Roman" panose="02020603050405020304" charset="0"/>
                <a:cs typeface="Times New Roman" panose="02020603050405020304" charset="0"/>
                <a:sym typeface="+mn-ea"/>
              </a:rPr>
              <a:t>If no response is obtained, the cavity is extended into the pulp chamber and endodontic treatment is initiated.</a:t>
            </a:r>
            <a:endParaRPr lang="en-IN" sz="2400" dirty="0">
              <a:latin typeface="Times New Roman" panose="02020603050405020304" charset="0"/>
              <a:cs typeface="Times New Roman" panose="02020603050405020304" charset="0"/>
            </a:endParaRPr>
          </a:p>
          <a:p>
            <a:pPr algn="just"/>
            <a:r>
              <a:rPr lang="en-IN" sz="2400" dirty="0">
                <a:latin typeface="Times New Roman" panose="02020603050405020304" charset="0"/>
                <a:cs typeface="Times New Roman" panose="02020603050405020304" charset="0"/>
                <a:sym typeface="+mn-ea"/>
              </a:rPr>
              <a:t>Not routinely performed. </a:t>
            </a:r>
            <a:endParaRPr lang="en-IN" sz="2400" dirty="0">
              <a:latin typeface="Times New Roman" panose="02020603050405020304" charset="0"/>
              <a:cs typeface="Times New Roman" panose="02020603050405020304" charset="0"/>
            </a:endParaRPr>
          </a:p>
          <a:p>
            <a:pPr algn="just"/>
            <a:r>
              <a:rPr lang="en-IN" sz="2400" dirty="0">
                <a:latin typeface="Times New Roman" panose="02020603050405020304" charset="0"/>
                <a:cs typeface="Times New Roman" panose="02020603050405020304" charset="0"/>
                <a:sym typeface="+mn-ea"/>
              </a:rPr>
              <a:t>Should only be limited to cases where all other tests proved inconclusive and a definitive diagnosis of the pulp condition could not be established.</a:t>
            </a:r>
            <a:endParaRPr lang="en-IN" sz="2400" dirty="0">
              <a:latin typeface="Times New Roman" panose="02020603050405020304" charset="0"/>
              <a:cs typeface="Times New Roman" panose="02020603050405020304" charset="0"/>
            </a:endParaRPr>
          </a:p>
          <a:p>
            <a:endParaRPr lang="en-IN" sz="2400" dirty="0">
              <a:latin typeface="Times New Roman" panose="02020603050405020304" charset="0"/>
              <a:cs typeface="Times New Roman" panose="02020603050405020304" charset="0"/>
            </a:endParaRPr>
          </a:p>
          <a:p>
            <a:endParaRPr lang="en-US" sz="2400">
              <a:latin typeface="Times New Roman" panose="02020603050405020304" charset="0"/>
              <a:cs typeface="Times New Roman" panose="0202060305040502030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altLang="en-US"/>
              <a:t>RESTORED TOOTH TESTING</a:t>
            </a:r>
          </a:p>
        </p:txBody>
      </p:sp>
      <p:sp>
        <p:nvSpPr>
          <p:cNvPr id="3" name="Content Placeholder 2"/>
          <p:cNvSpPr>
            <a:spLocks noGrp="1"/>
          </p:cNvSpPr>
          <p:nvPr>
            <p:ph idx="1"/>
          </p:nvPr>
        </p:nvSpPr>
        <p:spPr/>
        <p:txBody>
          <a:bodyPr/>
          <a:lstStyle/>
          <a:p>
            <a:r>
              <a:rPr lang="en-IN" sz="2400" dirty="0">
                <a:latin typeface="Times New Roman" panose="02020603050405020304" charset="0"/>
                <a:cs typeface="Times New Roman" panose="02020603050405020304" charset="0"/>
                <a:sym typeface="+mn-ea"/>
              </a:rPr>
              <a:t>Testing teeth with extensive coronal restorations, restoration should be removed to facilitate pulp testing.</a:t>
            </a:r>
          </a:p>
          <a:p>
            <a:r>
              <a:rPr lang="en-IN" sz="2400" dirty="0">
                <a:latin typeface="Times New Roman" panose="02020603050405020304" charset="0"/>
                <a:cs typeface="Times New Roman" panose="02020603050405020304" charset="0"/>
                <a:sym typeface="+mn-ea"/>
              </a:rPr>
              <a:t>A small access opening is made through the restoration until sound tooth structure is reached.</a:t>
            </a:r>
          </a:p>
          <a:p>
            <a:r>
              <a:rPr lang="en-IN" sz="2400" b="1" dirty="0">
                <a:solidFill>
                  <a:schemeClr val="tx1"/>
                </a:solidFill>
                <a:latin typeface="Times New Roman" panose="02020603050405020304" charset="0"/>
                <a:cs typeface="Times New Roman" panose="02020603050405020304" charset="0"/>
                <a:sym typeface="+mn-ea"/>
              </a:rPr>
              <a:t>Cold test and cavity test </a:t>
            </a:r>
            <a:endParaRPr lang="en-IN" sz="2400" b="1" dirty="0">
              <a:solidFill>
                <a:srgbClr val="C00000"/>
              </a:solidFill>
              <a:latin typeface="Times New Roman" panose="02020603050405020304" charset="0"/>
              <a:cs typeface="Times New Roman" panose="02020603050405020304" charset="0"/>
            </a:endParaRPr>
          </a:p>
          <a:p>
            <a:endParaRPr lang="en-IN" sz="2400" dirty="0">
              <a:latin typeface="Times New Roman" panose="02020603050405020304" charset="0"/>
              <a:cs typeface="Times New Roman" panose="02020603050405020304" charset="0"/>
            </a:endParaRPr>
          </a:p>
          <a:p>
            <a:endParaRPr lang="en-US" sz="2400">
              <a:latin typeface="Times New Roman" panose="02020603050405020304" charset="0"/>
              <a:cs typeface="Times New Roman" panose="0202060305040502030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494971" y="609603"/>
            <a:ext cx="9260115" cy="1103091"/>
          </a:xfrm>
        </p:spPr>
        <p:txBody>
          <a:bodyPr>
            <a:normAutofit/>
          </a:bodyPr>
          <a:lstStyle/>
          <a:p>
            <a:r>
              <a:rPr lang="en-US" b="1" dirty="0">
                <a:solidFill>
                  <a:schemeClr val="tx1"/>
                </a:solidFill>
                <a:effectLst/>
                <a:latin typeface="Times New Roman" panose="02020603050405020304" pitchFamily="18" charset="0"/>
                <a:cs typeface="Times New Roman" panose="02020603050405020304" pitchFamily="18" charset="0"/>
              </a:rPr>
              <a:t>Specific learning Objectives </a:t>
            </a:r>
            <a:endParaRPr lang="en-US" sz="3100" b="1" dirty="0">
              <a:effectLst/>
              <a:latin typeface="Times New Roman" panose="02020603050405020304" pitchFamily="18" charset="0"/>
              <a:cs typeface="Times New Roman" panose="02020603050405020304" pitchFamily="18" charset="0"/>
            </a:endParaRPr>
          </a:p>
        </p:txBody>
      </p:sp>
      <p:graphicFrame>
        <p:nvGraphicFramePr>
          <p:cNvPr id="2" name="Table 1"/>
          <p:cNvGraphicFramePr>
            <a:graphicFrameLocks noGrp="1"/>
          </p:cNvGraphicFramePr>
          <p:nvPr/>
        </p:nvGraphicFramePr>
        <p:xfrm>
          <a:off x="711201" y="2612570"/>
          <a:ext cx="10232570" cy="2189158"/>
        </p:xfrm>
        <a:graphic>
          <a:graphicData uri="http://schemas.openxmlformats.org/drawingml/2006/table">
            <a:tbl>
              <a:tblPr firstRow="1" bandRow="1">
                <a:tableStyleId>{5C22544A-7EE6-4342-B048-85BDC9FD1C3A}</a:tableStyleId>
              </a:tblPr>
              <a:tblGrid>
                <a:gridCol w="2700665">
                  <a:extLst>
                    <a:ext uri="{9D8B030D-6E8A-4147-A177-3AD203B41FA5}">
                      <a16:colId xmlns:a16="http://schemas.microsoft.com/office/drawing/2014/main" val="946123654"/>
                    </a:ext>
                  </a:extLst>
                </a:gridCol>
                <a:gridCol w="4459236">
                  <a:extLst>
                    <a:ext uri="{9D8B030D-6E8A-4147-A177-3AD203B41FA5}">
                      <a16:colId xmlns:a16="http://schemas.microsoft.com/office/drawing/2014/main" val="2411658997"/>
                    </a:ext>
                  </a:extLst>
                </a:gridCol>
                <a:gridCol w="3072669">
                  <a:extLst>
                    <a:ext uri="{9D8B030D-6E8A-4147-A177-3AD203B41FA5}">
                      <a16:colId xmlns:a16="http://schemas.microsoft.com/office/drawing/2014/main" val="3411213719"/>
                    </a:ext>
                  </a:extLst>
                </a:gridCol>
              </a:tblGrid>
              <a:tr h="454499">
                <a:tc>
                  <a:txBody>
                    <a:bodyPr/>
                    <a:lstStyle/>
                    <a:p>
                      <a:r>
                        <a:rPr lang="en-US" dirty="0"/>
                        <a:t>Core areas* </a:t>
                      </a:r>
                    </a:p>
                  </a:txBody>
                  <a:tcPr/>
                </a:tc>
                <a:tc>
                  <a:txBody>
                    <a:bodyPr/>
                    <a:lstStyle/>
                    <a:p>
                      <a:r>
                        <a:rPr lang="en-US" dirty="0"/>
                        <a:t>Domain</a:t>
                      </a:r>
                      <a:r>
                        <a:rPr lang="en-US" baseline="0" dirty="0"/>
                        <a:t> **</a:t>
                      </a:r>
                      <a:endParaRPr lang="en-US" dirty="0"/>
                    </a:p>
                  </a:txBody>
                  <a:tcPr/>
                </a:tc>
                <a:tc>
                  <a:txBody>
                    <a:bodyPr/>
                    <a:lstStyle/>
                    <a:p>
                      <a:r>
                        <a:rPr lang="en-US" dirty="0"/>
                        <a:t>Category #</a:t>
                      </a:r>
                    </a:p>
                  </a:txBody>
                  <a:tcPr/>
                </a:tc>
                <a:extLst>
                  <a:ext uri="{0D108BD9-81ED-4DB2-BD59-A6C34878D82A}">
                    <a16:rowId xmlns:a16="http://schemas.microsoft.com/office/drawing/2014/main" val="868424398"/>
                  </a:ext>
                </a:extLst>
              </a:tr>
              <a:tr h="454499">
                <a:tc>
                  <a:txBody>
                    <a:bodyPr/>
                    <a:lstStyle/>
                    <a:p>
                      <a:r>
                        <a:rPr lang="en-US" dirty="0" err="1"/>
                        <a:t>Develpmental</a:t>
                      </a:r>
                      <a:r>
                        <a:rPr lang="en-US" dirty="0"/>
                        <a:t> malformation</a:t>
                      </a:r>
                    </a:p>
                  </a:txBody>
                  <a:tcPr/>
                </a:tc>
                <a:tc>
                  <a:txBody>
                    <a:bodyPr/>
                    <a:lstStyle/>
                    <a:p>
                      <a:r>
                        <a:rPr lang="en-US" dirty="0"/>
                        <a:t>COGNITIVE</a:t>
                      </a:r>
                    </a:p>
                  </a:txBody>
                  <a:tcPr/>
                </a:tc>
                <a:tc>
                  <a:txBody>
                    <a:bodyPr/>
                    <a:lstStyle/>
                    <a:p>
                      <a:r>
                        <a:rPr lang="en-US" dirty="0"/>
                        <a:t>MUST NOW</a:t>
                      </a:r>
                    </a:p>
                  </a:txBody>
                  <a:tcPr/>
                </a:tc>
                <a:extLst>
                  <a:ext uri="{0D108BD9-81ED-4DB2-BD59-A6C34878D82A}">
                    <a16:rowId xmlns:a16="http://schemas.microsoft.com/office/drawing/2014/main" val="3586572506"/>
                  </a:ext>
                </a:extLst>
              </a:tr>
              <a:tr h="454499">
                <a:tc>
                  <a:txBody>
                    <a:bodyPr/>
                    <a:lstStyle/>
                    <a:p>
                      <a:r>
                        <a:rPr lang="en-US" dirty="0"/>
                        <a:t>Classification</a:t>
                      </a:r>
                    </a:p>
                  </a:txBody>
                  <a:tcPr/>
                </a:tc>
                <a:tc>
                  <a:txBody>
                    <a:bodyPr/>
                    <a:lstStyle/>
                    <a:p>
                      <a:r>
                        <a:rPr lang="en-US" dirty="0"/>
                        <a:t>PSYCHOMOTOR</a:t>
                      </a:r>
                    </a:p>
                  </a:txBody>
                  <a:tcPr/>
                </a:tc>
                <a:tc>
                  <a:txBody>
                    <a:bodyPr/>
                    <a:lstStyle/>
                    <a:p>
                      <a:r>
                        <a:rPr lang="en-US" dirty="0"/>
                        <a:t>NICE TO KNOW</a:t>
                      </a:r>
                    </a:p>
                  </a:txBody>
                  <a:tcPr/>
                </a:tc>
                <a:extLst>
                  <a:ext uri="{0D108BD9-81ED-4DB2-BD59-A6C34878D82A}">
                    <a16:rowId xmlns:a16="http://schemas.microsoft.com/office/drawing/2014/main" val="2359924706"/>
                  </a:ext>
                </a:extLst>
              </a:tr>
              <a:tr h="454499">
                <a:tc>
                  <a:txBody>
                    <a:bodyPr/>
                    <a:lstStyle/>
                    <a:p>
                      <a:r>
                        <a:rPr lang="en-US" dirty="0"/>
                        <a:t>Influence of periodontal problem on pulp </a:t>
                      </a:r>
                    </a:p>
                  </a:txBody>
                  <a:tcPr/>
                </a:tc>
                <a:tc>
                  <a:txBody>
                    <a:bodyPr/>
                    <a:lstStyle/>
                    <a:p>
                      <a:r>
                        <a:rPr lang="en-US" dirty="0"/>
                        <a:t>AFFECTIVE</a:t>
                      </a:r>
                    </a:p>
                  </a:txBody>
                  <a:tcPr/>
                </a:tc>
                <a:tc>
                  <a:txBody>
                    <a:bodyPr/>
                    <a:lstStyle/>
                    <a:p>
                      <a:r>
                        <a:rPr lang="en-US" dirty="0"/>
                        <a:t>DESIRE TO KNOW</a:t>
                      </a:r>
                    </a:p>
                  </a:txBody>
                  <a:tcPr/>
                </a:tc>
                <a:extLst>
                  <a:ext uri="{0D108BD9-81ED-4DB2-BD59-A6C34878D82A}">
                    <a16:rowId xmlns:a16="http://schemas.microsoft.com/office/drawing/2014/main" val="2577297493"/>
                  </a:ext>
                </a:extLst>
              </a:tr>
            </a:tbl>
          </a:graphicData>
        </a:graphic>
      </p:graphicFrame>
      <p:sp>
        <p:nvSpPr>
          <p:cNvPr id="4" name="Rectangle 3"/>
          <p:cNvSpPr/>
          <p:nvPr/>
        </p:nvSpPr>
        <p:spPr>
          <a:xfrm>
            <a:off x="1175656" y="1878767"/>
            <a:ext cx="9797143" cy="523220"/>
          </a:xfrm>
          <a:prstGeom prst="rect">
            <a:avLst/>
          </a:prstGeom>
        </p:spPr>
        <p:txBody>
          <a:bodyPr wrap="square">
            <a:spAutoFit/>
          </a:bodyPr>
          <a:lstStyle/>
          <a:p>
            <a:r>
              <a:rPr lang="en-US" sz="2800" b="1" dirty="0">
                <a:latin typeface="Times New Roman" panose="02020603050405020304" pitchFamily="18" charset="0"/>
                <a:cs typeface="Times New Roman" panose="02020603050405020304" pitchFamily="18" charset="0"/>
              </a:rPr>
              <a:t>At the end of this presentation the learner is expected to know ;</a:t>
            </a:r>
            <a:endParaRPr lang="en-US" sz="2800" dirty="0"/>
          </a:p>
        </p:txBody>
      </p:sp>
      <p:sp>
        <p:nvSpPr>
          <p:cNvPr id="5" name="Slide Number Placeholder 4"/>
          <p:cNvSpPr>
            <a:spLocks noGrp="1"/>
          </p:cNvSpPr>
          <p:nvPr>
            <p:ph type="sldNum" sz="quarter" idx="12"/>
          </p:nvPr>
        </p:nvSpPr>
        <p:spPr/>
        <p:txBody>
          <a:bodyPr/>
          <a:lstStyle/>
          <a:p>
            <a:fld id="{72795863-2509-495E-A4D3-2D1EB08AA326}" type="slidenum">
              <a:rPr lang="en-US" smtClean="0"/>
              <a:t>2</a:t>
            </a:fld>
            <a:endParaRPr lang="en-US"/>
          </a:p>
        </p:txBody>
      </p:sp>
    </p:spTree>
    <p:extLst>
      <p:ext uri="{BB962C8B-B14F-4D97-AF65-F5344CB8AC3E}">
        <p14:creationId xmlns:p14="http://schemas.microsoft.com/office/powerpoint/2010/main" val="39947178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br>
              <a:rPr lang="en-IN" altLang="en-US"/>
            </a:br>
            <a:r>
              <a:rPr lang="en-IN" altLang="en-US" sz="2800" b="1">
                <a:latin typeface="Times New Roman" panose="02020603050405020304" charset="0"/>
                <a:cs typeface="Times New Roman" panose="02020603050405020304" charset="0"/>
              </a:rPr>
              <a:t> POCKET PROBING</a:t>
            </a:r>
          </a:p>
        </p:txBody>
      </p:sp>
      <p:sp>
        <p:nvSpPr>
          <p:cNvPr id="3" name="Content Placeholder 2"/>
          <p:cNvSpPr>
            <a:spLocks noGrp="1"/>
          </p:cNvSpPr>
          <p:nvPr>
            <p:ph idx="1"/>
          </p:nvPr>
        </p:nvSpPr>
        <p:spPr/>
        <p:txBody>
          <a:bodyPr/>
          <a:lstStyle/>
          <a:p>
            <a:pPr algn="just"/>
            <a:r>
              <a:rPr lang="en-IN" sz="2400" dirty="0">
                <a:latin typeface="Times New Roman" panose="02020603050405020304" charset="0"/>
                <a:cs typeface="Times New Roman" panose="02020603050405020304" charset="0"/>
                <a:sym typeface="+mn-ea"/>
              </a:rPr>
              <a:t>To differentiate between endodontic and periodontal disease</a:t>
            </a:r>
          </a:p>
          <a:p>
            <a:pPr algn="just"/>
            <a:r>
              <a:rPr lang="en-IN" sz="2400" dirty="0">
                <a:latin typeface="Times New Roman" panose="02020603050405020304" charset="0"/>
                <a:cs typeface="Times New Roman" panose="02020603050405020304" charset="0"/>
                <a:sym typeface="+mn-ea"/>
              </a:rPr>
              <a:t>Used to determine the probing depth and clinical attachment level. </a:t>
            </a:r>
            <a:endParaRPr lang="en-IN" sz="2400" dirty="0">
              <a:latin typeface="Times New Roman" panose="02020603050405020304" charset="0"/>
              <a:cs typeface="Times New Roman" panose="02020603050405020304" charset="0"/>
            </a:endParaRPr>
          </a:p>
          <a:p>
            <a:pPr algn="just"/>
            <a:r>
              <a:rPr lang="en-IN" sz="2400" dirty="0">
                <a:latin typeface="Times New Roman" panose="02020603050405020304" charset="0"/>
                <a:cs typeface="Times New Roman" panose="02020603050405020304" charset="0"/>
                <a:sym typeface="+mn-ea"/>
              </a:rPr>
              <a:t>Also used to track a sinus resulting from an inflammatory </a:t>
            </a:r>
            <a:r>
              <a:rPr lang="en-IN" sz="2400" dirty="0" err="1">
                <a:latin typeface="Times New Roman" panose="02020603050405020304" charset="0"/>
                <a:cs typeface="Times New Roman" panose="02020603050405020304" charset="0"/>
                <a:sym typeface="+mn-ea"/>
              </a:rPr>
              <a:t>periapical</a:t>
            </a:r>
            <a:r>
              <a:rPr lang="en-IN" sz="2400" dirty="0">
                <a:latin typeface="Times New Roman" panose="02020603050405020304" charset="0"/>
                <a:cs typeface="Times New Roman" panose="02020603050405020304" charset="0"/>
                <a:sym typeface="+mn-ea"/>
              </a:rPr>
              <a:t> lesion that extends </a:t>
            </a:r>
            <a:r>
              <a:rPr lang="en-IN" sz="2400" dirty="0" err="1">
                <a:latin typeface="Times New Roman" panose="02020603050405020304" charset="0"/>
                <a:cs typeface="Times New Roman" panose="02020603050405020304" charset="0"/>
                <a:sym typeface="+mn-ea"/>
              </a:rPr>
              <a:t>cervically</a:t>
            </a:r>
            <a:r>
              <a:rPr lang="en-IN" sz="2400" dirty="0">
                <a:latin typeface="Times New Roman" panose="02020603050405020304" charset="0"/>
                <a:cs typeface="Times New Roman" panose="02020603050405020304" charset="0"/>
                <a:sym typeface="+mn-ea"/>
              </a:rPr>
              <a:t> through the periodontal ligament space. </a:t>
            </a:r>
            <a:endParaRPr lang="en-US" sz="2400">
              <a:latin typeface="Times New Roman" panose="02020603050405020304" charset="0"/>
              <a:cs typeface="Times New Roman" panose="0202060305040502030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400" u="sng">
                <a:latin typeface="Times New Roman" panose="02020603050405020304" charset="0"/>
                <a:cs typeface="Times New Roman" panose="02020603050405020304" charset="0"/>
              </a:rPr>
              <a:t>Acute or "blow-out" lesions</a:t>
            </a:r>
            <a:endParaRPr lang="en-US" sz="2400">
              <a:latin typeface="Times New Roman" panose="02020603050405020304" charset="0"/>
              <a:cs typeface="Times New Roman" panose="02020603050405020304" charset="0"/>
            </a:endParaRPr>
          </a:p>
          <a:p>
            <a:r>
              <a:rPr lang="en-US" sz="2400">
                <a:latin typeface="Times New Roman" panose="02020603050405020304" charset="0"/>
                <a:cs typeface="Times New Roman" panose="02020603050405020304" charset="0"/>
              </a:rPr>
              <a:t>To determine swelling is due to a periodontal abscess or an abscess of endodontic origin.</a:t>
            </a:r>
          </a:p>
          <a:p>
            <a:r>
              <a:rPr lang="en-US" sz="2400">
                <a:latin typeface="Times New Roman" panose="02020603050405020304" charset="0"/>
                <a:cs typeface="Times New Roman" panose="02020603050405020304" charset="0"/>
              </a:rPr>
              <a:t>The tooth must be nonvital. </a:t>
            </a:r>
          </a:p>
          <a:p>
            <a:r>
              <a:rPr lang="en-US" sz="2400">
                <a:latin typeface="Times New Roman" panose="02020603050405020304" charset="0"/>
                <a:cs typeface="Times New Roman" panose="02020603050405020304" charset="0"/>
              </a:rPr>
              <a:t>The swelling is usually on the labial side of the tooth but may occasionally be on the lingual side. </a:t>
            </a:r>
          </a:p>
          <a:p>
            <a:endParaRPr lang="en-US" sz="2400">
              <a:latin typeface="Times New Roman" panose="02020603050405020304" charset="0"/>
              <a:cs typeface="Times New Roman" panose="0202060305040502030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2400">
                <a:latin typeface="Times New Roman" panose="02020603050405020304" charset="0"/>
                <a:cs typeface="Times New Roman" panose="02020603050405020304" charset="0"/>
                <a:sym typeface="+mn-ea"/>
              </a:rPr>
              <a:t>If sulcus is probed, there is usually normal sulcus depth all the way around the tooth until the area of the swelling is probed. </a:t>
            </a:r>
            <a:endParaRPr lang="en-US" sz="2400">
              <a:latin typeface="Times New Roman" panose="02020603050405020304" charset="0"/>
              <a:cs typeface="Times New Roman" panose="02020603050405020304" charset="0"/>
            </a:endParaRPr>
          </a:p>
          <a:p>
            <a:r>
              <a:rPr lang="en-US" sz="2400">
                <a:latin typeface="Times New Roman" panose="02020603050405020304" charset="0"/>
                <a:cs typeface="Times New Roman" panose="02020603050405020304" charset="0"/>
                <a:sym typeface="+mn-ea"/>
              </a:rPr>
              <a:t>At the edge of the swelling the probe drops significantly to a level near the apex of the tooth and the probing depth remains the full width of the swelling. </a:t>
            </a:r>
          </a:p>
          <a:p>
            <a:r>
              <a:rPr lang="en-US" sz="2400">
                <a:latin typeface="Times New Roman" panose="02020603050405020304" charset="0"/>
                <a:cs typeface="Times New Roman" panose="02020603050405020304" charset="0"/>
                <a:sym typeface="+mn-ea"/>
              </a:rPr>
              <a:t>At the opposite edge of the swelling, probing is once again within normal limits.</a:t>
            </a:r>
            <a:endParaRPr lang="en-US" sz="2400">
              <a:latin typeface="Times New Roman" panose="02020603050405020304" charset="0"/>
              <a:cs typeface="Times New Roman" panose="02020603050405020304" charset="0"/>
            </a:endParaRPr>
          </a:p>
          <a:p>
            <a:endParaRPr lang="en-US" sz="2400">
              <a:latin typeface="Times New Roman" panose="02020603050405020304" charset="0"/>
              <a:cs typeface="Times New Roman" panose="0202060305040502030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2400">
                <a:latin typeface="Times New Roman" panose="02020603050405020304" charset="0"/>
                <a:cs typeface="Times New Roman" panose="02020603050405020304" charset="0"/>
              </a:rPr>
              <a:t>The width of the detached gingiva can be as broad as the entire buccal or lingual surface of the tooth. </a:t>
            </a:r>
          </a:p>
          <a:p>
            <a:r>
              <a:rPr lang="en-US" sz="2400">
                <a:latin typeface="Times New Roman" panose="02020603050405020304" charset="0"/>
                <a:cs typeface="Times New Roman" panose="02020603050405020304" charset="0"/>
              </a:rPr>
              <a:t>This swelling can be characterized as having "blown-out" the entire attachment on that side.</a:t>
            </a:r>
          </a:p>
          <a:p>
            <a:r>
              <a:rPr lang="en-US" sz="2400">
                <a:latin typeface="Times New Roman" panose="02020603050405020304" charset="0"/>
                <a:cs typeface="Times New Roman" panose="02020603050405020304" charset="0"/>
              </a:rPr>
              <a:t> Endodontic treatment only is indicated.  </a:t>
            </a:r>
          </a:p>
          <a:p>
            <a:r>
              <a:rPr lang="en-US" sz="2400">
                <a:latin typeface="Times New Roman" panose="02020603050405020304" charset="0"/>
                <a:cs typeface="Times New Roman" panose="02020603050405020304" charset="0"/>
              </a:rPr>
              <a:t>Complete periodontal reattachment occurs within 1 week in most cases.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altLang="en-US"/>
              <a:t> </a:t>
            </a:r>
            <a:br>
              <a:rPr lang="en-IN" altLang="en-US"/>
            </a:br>
            <a:r>
              <a:rPr lang="en-IN" altLang="en-US" sz="2800" b="1">
                <a:latin typeface="Times New Roman" panose="02020603050405020304" charset="0"/>
                <a:cs typeface="Times New Roman" panose="02020603050405020304" charset="0"/>
              </a:rPr>
              <a:t> FISTULA TRACKING</a:t>
            </a:r>
          </a:p>
        </p:txBody>
      </p:sp>
      <p:sp>
        <p:nvSpPr>
          <p:cNvPr id="3" name="Content Placeholder 2"/>
          <p:cNvSpPr>
            <a:spLocks noGrp="1"/>
          </p:cNvSpPr>
          <p:nvPr>
            <p:ph idx="1"/>
          </p:nvPr>
        </p:nvSpPr>
        <p:spPr/>
        <p:txBody>
          <a:bodyPr/>
          <a:lstStyle/>
          <a:p>
            <a:pPr algn="just"/>
            <a:r>
              <a:rPr lang="en-IN" sz="2400" dirty="0">
                <a:latin typeface="Times New Roman" panose="02020603050405020304" charset="0"/>
                <a:cs typeface="Times New Roman" panose="02020603050405020304" charset="0"/>
                <a:sym typeface="+mn-ea"/>
              </a:rPr>
              <a:t>Endodontic or periodontal disease may sometimes develop a fistulous sinus track. </a:t>
            </a:r>
            <a:endParaRPr lang="en-IN" sz="2400" dirty="0">
              <a:latin typeface="Times New Roman" panose="02020603050405020304" charset="0"/>
              <a:cs typeface="Times New Roman" panose="02020603050405020304" charset="0"/>
            </a:endParaRPr>
          </a:p>
          <a:p>
            <a:pPr algn="just"/>
            <a:r>
              <a:rPr lang="en-IN" sz="2400" dirty="0">
                <a:latin typeface="Times New Roman" panose="02020603050405020304" charset="0"/>
                <a:cs typeface="Times New Roman" panose="02020603050405020304" charset="0"/>
                <a:sym typeface="+mn-ea"/>
              </a:rPr>
              <a:t>Inflammatory exudates travel through tissues and structures of minor resistance </a:t>
            </a:r>
            <a:endParaRPr lang="en-IN" sz="2400" dirty="0">
              <a:latin typeface="Times New Roman" panose="02020603050405020304" charset="0"/>
              <a:cs typeface="Times New Roman" panose="02020603050405020304" charset="0"/>
            </a:endParaRPr>
          </a:p>
          <a:p>
            <a:pPr algn="just"/>
            <a:r>
              <a:rPr lang="en-IN" sz="2400" dirty="0">
                <a:latin typeface="Times New Roman" panose="02020603050405020304" charset="0"/>
                <a:cs typeface="Times New Roman" panose="02020603050405020304" charset="0"/>
                <a:sym typeface="+mn-ea"/>
              </a:rPr>
              <a:t>Open anywhere on the oral mucosa or facial skin..</a:t>
            </a:r>
            <a:endParaRPr lang="en-US" sz="2400">
              <a:latin typeface="Times New Roman" panose="02020603050405020304" charset="0"/>
              <a:cs typeface="Times New Roman" panose="0202060305040502030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69" name="Title 2"/>
          <p:cNvSpPr>
            <a:spLocks noGrp="1"/>
          </p:cNvSpPr>
          <p:nvPr>
            <p:ph type="title"/>
          </p:nvPr>
        </p:nvSpPr>
        <p:spPr/>
        <p:txBody>
          <a:bodyPr/>
          <a:lstStyle/>
          <a:p>
            <a:r>
              <a:rPr lang="en-US" b="1" u="sng" dirty="0"/>
              <a:t>TAKE HOME MESSAGE </a:t>
            </a:r>
            <a:br>
              <a:rPr lang="en-US" b="1" u="sng" dirty="0"/>
            </a:br>
            <a:r>
              <a:rPr lang="en-US" b="1" u="sng" dirty="0"/>
              <a:t> </a:t>
            </a:r>
          </a:p>
        </p:txBody>
      </p:sp>
      <p:sp>
        <p:nvSpPr>
          <p:cNvPr id="1048970" name="Content Placeholder 1"/>
          <p:cNvSpPr>
            <a:spLocks noGrp="1"/>
          </p:cNvSpPr>
          <p:nvPr>
            <p:ph idx="1"/>
          </p:nvPr>
        </p:nvSpPr>
        <p:spPr>
          <a:solidFill>
            <a:schemeClr val="accent1">
              <a:lumMod val="60000"/>
              <a:lumOff val="40000"/>
            </a:schemeClr>
          </a:solidFill>
        </p:spPr>
        <p:txBody>
          <a:bodyPr/>
          <a:lstStyle/>
          <a:p>
            <a:pPr algn="just"/>
            <a:r>
              <a:rPr lang="en-US" dirty="0">
                <a:cs typeface="Times New Roman" panose="02020603050405020304" pitchFamily="18" charset="0"/>
              </a:rPr>
              <a:t> </a:t>
            </a:r>
            <a:r>
              <a:rPr lang="en-US" dirty="0">
                <a:latin typeface="Garamond" panose="02020404030301010803" pitchFamily="18" charset="0"/>
                <a:cs typeface="Times New Roman" panose="02020603050405020304" pitchFamily="18" charset="0"/>
              </a:rPr>
              <a:t>Because of its history, the complex amalgam restorations may be the most frequently placed complex restoration.   </a:t>
            </a:r>
          </a:p>
          <a:p>
            <a:pPr algn="just"/>
            <a:r>
              <a:rPr lang="en-US" dirty="0">
                <a:latin typeface="Garamond" panose="02020404030301010803" pitchFamily="18" charset="0"/>
                <a:cs typeface="Times New Roman" panose="02020603050405020304" pitchFamily="18" charset="0"/>
              </a:rPr>
              <a:t>However due to the increasing benefits of composites, the many types of auxiliary retention forms available, and the variations of tooth preparations required for complex restorations, the operator should be familiar with all of these techniques, if he or she is to use these restorations on a regular basis. </a:t>
            </a:r>
          </a:p>
          <a:p>
            <a:endParaRPr lang="en-US" dirty="0"/>
          </a:p>
        </p:txBody>
      </p:sp>
    </p:spTree>
    <p:extLst>
      <p:ext uri="{BB962C8B-B14F-4D97-AF65-F5344CB8AC3E}">
        <p14:creationId xmlns:p14="http://schemas.microsoft.com/office/powerpoint/2010/main" val="1092646116"/>
      </p:ext>
    </p:extLst>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DDCC9B-E56B-879D-3FD1-1ABF079CC43B}"/>
              </a:ext>
            </a:extLst>
          </p:cNvPr>
          <p:cNvSpPr>
            <a:spLocks noGrp="1"/>
          </p:cNvSpPr>
          <p:nvPr>
            <p:ph type="title"/>
          </p:nvPr>
        </p:nvSpPr>
        <p:spPr/>
        <p:txBody>
          <a:bodyPr/>
          <a:lstStyle/>
          <a:p>
            <a:r>
              <a:rPr lang="en-US" dirty="0"/>
              <a:t>QUESTIONS</a:t>
            </a:r>
            <a:endParaRPr lang="en-IN" dirty="0"/>
          </a:p>
        </p:txBody>
      </p:sp>
      <p:sp>
        <p:nvSpPr>
          <p:cNvPr id="3" name="Content Placeholder 2">
            <a:extLst>
              <a:ext uri="{FF2B5EF4-FFF2-40B4-BE49-F238E27FC236}">
                <a16:creationId xmlns:a16="http://schemas.microsoft.com/office/drawing/2014/main" id="{2434C39B-E17E-33DD-9927-6F5EA7A8FAF1}"/>
              </a:ext>
            </a:extLst>
          </p:cNvPr>
          <p:cNvSpPr>
            <a:spLocks noGrp="1"/>
          </p:cNvSpPr>
          <p:nvPr>
            <p:ph idx="1"/>
          </p:nvPr>
        </p:nvSpPr>
        <p:spPr/>
        <p:txBody>
          <a:bodyPr/>
          <a:lstStyle/>
          <a:p>
            <a:r>
              <a:rPr lang="en-IN" dirty="0"/>
              <a:t>What is the influence of periodontium on the pulp </a:t>
            </a:r>
          </a:p>
          <a:p>
            <a:r>
              <a:rPr lang="en-IN" dirty="0"/>
              <a:t>Pathological condition of pulp </a:t>
            </a:r>
            <a:r>
              <a:rPr lang="en-IN"/>
              <a:t>on periodontium </a:t>
            </a:r>
          </a:p>
          <a:p>
            <a:endParaRPr lang="en-IN" dirty="0"/>
          </a:p>
        </p:txBody>
      </p:sp>
    </p:spTree>
    <p:extLst>
      <p:ext uri="{BB962C8B-B14F-4D97-AF65-F5344CB8AC3E}">
        <p14:creationId xmlns:p14="http://schemas.microsoft.com/office/powerpoint/2010/main" val="15197053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71" name="Content Placeholder 1"/>
          <p:cNvSpPr>
            <a:spLocks noGrp="1"/>
          </p:cNvSpPr>
          <p:nvPr>
            <p:ph idx="1"/>
          </p:nvPr>
        </p:nvSpPr>
        <p:spPr>
          <a:xfrm>
            <a:off x="738150" y="1071547"/>
            <a:ext cx="10614282" cy="5105417"/>
          </a:xfrm>
        </p:spPr>
        <p:txBody>
          <a:bodyPr>
            <a:normAutofit fontScale="92500" lnSpcReduction="10000"/>
          </a:bodyPr>
          <a:lstStyle/>
          <a:p>
            <a:pPr algn="just">
              <a:spcBef>
                <a:spcPct val="50000"/>
              </a:spcBef>
            </a:pPr>
            <a:r>
              <a:rPr lang="en-US" altLang="ja-JP" b="1" u="sng" dirty="0">
                <a:ea typeface="MS Mincho" panose="02020609040205080304" pitchFamily="49" charset="-128"/>
              </a:rPr>
              <a:t>REFERENCES:</a:t>
            </a:r>
          </a:p>
          <a:p>
            <a:pPr marL="0" indent="0" algn="just">
              <a:spcBef>
                <a:spcPct val="50000"/>
              </a:spcBef>
              <a:buNone/>
            </a:pPr>
            <a:r>
              <a:rPr lang="en-US" altLang="ja-JP" dirty="0">
                <a:ea typeface="MS Mincho" panose="02020609040205080304" pitchFamily="49" charset="-128"/>
              </a:rPr>
              <a:t>1. </a:t>
            </a:r>
            <a:r>
              <a:rPr lang="en-US" altLang="ja-JP" dirty="0" err="1">
                <a:ea typeface="MS Mincho" panose="02020609040205080304" pitchFamily="49" charset="-128"/>
              </a:rPr>
              <a:t>Sturdevant's</a:t>
            </a:r>
            <a:r>
              <a:rPr lang="en-US" altLang="ja-JP" dirty="0">
                <a:ea typeface="MS Mincho" panose="02020609040205080304" pitchFamily="49" charset="-128"/>
              </a:rPr>
              <a:t> Art and Science of Operative Dentistry 	- fourth Edition</a:t>
            </a:r>
          </a:p>
          <a:p>
            <a:pPr marL="0" indent="0" algn="just">
              <a:spcBef>
                <a:spcPct val="50000"/>
              </a:spcBef>
              <a:buNone/>
            </a:pPr>
            <a:r>
              <a:rPr lang="en-US" altLang="ja-JP" dirty="0">
                <a:ea typeface="MS Mincho" panose="02020609040205080304" pitchFamily="49" charset="-128"/>
              </a:rPr>
              <a:t>2. Operative Dentistry - Modern theory and practice - 	First Edition- </a:t>
            </a:r>
            <a:r>
              <a:rPr lang="en-US" altLang="ja-JP" dirty="0">
                <a:ea typeface="ＭＳ Ｐゴシック" panose="020B0600070205080204" pitchFamily="34" charset="-128"/>
              </a:rPr>
              <a:t>M.A. </a:t>
            </a:r>
            <a:r>
              <a:rPr lang="en-US" altLang="ja-JP" dirty="0" err="1">
                <a:ea typeface="ＭＳ Ｐゴシック" panose="020B0600070205080204" pitchFamily="34" charset="-128"/>
              </a:rPr>
              <a:t>Marzouk</a:t>
            </a:r>
            <a:endParaRPr lang="en-US" altLang="ja-JP" dirty="0">
              <a:ea typeface="MS Mincho" panose="02020609040205080304" pitchFamily="49" charset="-128"/>
            </a:endParaRPr>
          </a:p>
          <a:p>
            <a:pPr marL="0" indent="0" algn="just">
              <a:spcBef>
                <a:spcPct val="50000"/>
              </a:spcBef>
              <a:buNone/>
            </a:pPr>
            <a:r>
              <a:rPr lang="en-US" altLang="ja-JP" dirty="0">
                <a:ea typeface="MS Mincho" panose="02020609040205080304" pitchFamily="49" charset="-128"/>
              </a:rPr>
              <a:t>3. Text book of operative dentistry - </a:t>
            </a:r>
            <a:r>
              <a:rPr lang="en-US" altLang="ja-JP" dirty="0" err="1">
                <a:ea typeface="MS Mincho" panose="02020609040205080304" pitchFamily="49" charset="-128"/>
              </a:rPr>
              <a:t>Vimal</a:t>
            </a:r>
            <a:r>
              <a:rPr lang="en-US" altLang="ja-JP" dirty="0">
                <a:ea typeface="MS Mincho" panose="02020609040205080304" pitchFamily="49" charset="-128"/>
              </a:rPr>
              <a:t> K. </a:t>
            </a:r>
            <a:r>
              <a:rPr lang="en-US" altLang="ja-JP" dirty="0" err="1">
                <a:ea typeface="MS Mincho" panose="02020609040205080304" pitchFamily="49" charset="-128"/>
              </a:rPr>
              <a:t>Sikri</a:t>
            </a:r>
            <a:endParaRPr lang="en-US" altLang="ja-JP" dirty="0">
              <a:ea typeface="MS Mincho" panose="02020609040205080304" pitchFamily="49" charset="-128"/>
            </a:endParaRPr>
          </a:p>
          <a:p>
            <a:pPr marL="0" indent="0" algn="just">
              <a:spcBef>
                <a:spcPct val="50000"/>
              </a:spcBef>
              <a:buNone/>
            </a:pPr>
            <a:r>
              <a:rPr lang="en-US" dirty="0"/>
              <a:t>4.Fundamentals of Operative Dentistry- Summit JB- 2</a:t>
            </a:r>
            <a:r>
              <a:rPr lang="en-US" baseline="30000" dirty="0"/>
              <a:t>nd</a:t>
            </a:r>
            <a:r>
              <a:rPr lang="en-US" dirty="0"/>
              <a:t> edition</a:t>
            </a:r>
          </a:p>
          <a:p>
            <a:pPr marL="0" indent="0" algn="just">
              <a:spcBef>
                <a:spcPct val="50000"/>
              </a:spcBef>
              <a:buNone/>
            </a:pPr>
            <a:r>
              <a:rPr lang="en-US" dirty="0"/>
              <a:t>5.Text book of operative dentistry </a:t>
            </a:r>
            <a:r>
              <a:rPr lang="en-US" dirty="0">
                <a:sym typeface="Wingdings" panose="05000000000000000000" pitchFamily="2" charset="2"/>
              </a:rPr>
              <a:t> </a:t>
            </a:r>
            <a:r>
              <a:rPr lang="en-US" dirty="0" err="1">
                <a:sym typeface="Wingdings" panose="05000000000000000000" pitchFamily="2" charset="2"/>
              </a:rPr>
              <a:t>nisha</a:t>
            </a:r>
            <a:r>
              <a:rPr lang="en-US" dirty="0">
                <a:sym typeface="Wingdings" panose="05000000000000000000" pitchFamily="2" charset="2"/>
              </a:rPr>
              <a:t> </a:t>
            </a:r>
            <a:r>
              <a:rPr lang="en-US" dirty="0" err="1">
                <a:sym typeface="Wingdings" panose="05000000000000000000" pitchFamily="2" charset="2"/>
              </a:rPr>
              <a:t>carg,amit</a:t>
            </a:r>
            <a:r>
              <a:rPr lang="en-US" dirty="0">
                <a:sym typeface="Wingdings" panose="05000000000000000000" pitchFamily="2" charset="2"/>
              </a:rPr>
              <a:t> </a:t>
            </a:r>
            <a:r>
              <a:rPr lang="en-US" dirty="0" err="1">
                <a:sym typeface="Wingdings" panose="05000000000000000000" pitchFamily="2" charset="2"/>
              </a:rPr>
              <a:t>carg</a:t>
            </a:r>
            <a:endParaRPr lang="en-US" dirty="0">
              <a:sym typeface="Wingdings" panose="05000000000000000000" pitchFamily="2" charset="2"/>
            </a:endParaRPr>
          </a:p>
          <a:p>
            <a:pPr marL="0" indent="0" algn="just">
              <a:spcBef>
                <a:spcPct val="50000"/>
              </a:spcBef>
              <a:buNone/>
            </a:pPr>
            <a:r>
              <a:rPr lang="en-US" dirty="0"/>
              <a:t>6.Principles and Practice of Operative Dentistry-Gerald T. </a:t>
            </a:r>
            <a:r>
              <a:rPr lang="en-US" dirty="0" err="1"/>
              <a:t>Charbeneau</a:t>
            </a:r>
            <a:r>
              <a:rPr lang="en-US" dirty="0"/>
              <a:t>-Third edition.</a:t>
            </a:r>
          </a:p>
          <a:p>
            <a:pPr marL="0" indent="0" algn="just">
              <a:spcBef>
                <a:spcPct val="50000"/>
              </a:spcBef>
              <a:buNone/>
            </a:pPr>
            <a:r>
              <a:rPr lang="en-US" dirty="0"/>
              <a:t>7.Clinical operative dentistry-principles and </a:t>
            </a:r>
            <a:r>
              <a:rPr lang="en-US" dirty="0" err="1"/>
              <a:t>practice</a:t>
            </a:r>
            <a:r>
              <a:rPr lang="en-US" dirty="0" err="1">
                <a:sym typeface="Wingdings" panose="05000000000000000000" pitchFamily="2" charset="2"/>
              </a:rPr>
              <a:t>ramya</a:t>
            </a:r>
            <a:r>
              <a:rPr lang="en-US" dirty="0">
                <a:sym typeface="Wingdings" panose="05000000000000000000" pitchFamily="2" charset="2"/>
              </a:rPr>
              <a:t> </a:t>
            </a:r>
            <a:r>
              <a:rPr lang="en-US" dirty="0" err="1">
                <a:sym typeface="Wingdings" panose="05000000000000000000" pitchFamily="2" charset="2"/>
              </a:rPr>
              <a:t>Raghu,Raghu</a:t>
            </a:r>
            <a:r>
              <a:rPr lang="en-US" dirty="0">
                <a:sym typeface="Wingdings" panose="05000000000000000000" pitchFamily="2" charset="2"/>
              </a:rPr>
              <a:t> </a:t>
            </a:r>
            <a:r>
              <a:rPr lang="en-US" dirty="0" err="1">
                <a:sym typeface="Wingdings" panose="05000000000000000000" pitchFamily="2" charset="2"/>
              </a:rPr>
              <a:t>sreenivasan</a:t>
            </a:r>
            <a:endParaRPr lang="en-US" dirty="0"/>
          </a:p>
          <a:p>
            <a:pPr marL="0" indent="0" algn="just">
              <a:spcBef>
                <a:spcPct val="50000"/>
              </a:spcBef>
              <a:buNone/>
            </a:pPr>
            <a:endParaRPr lang="en-US" dirty="0">
              <a:sym typeface="Wingdings" panose="05000000000000000000" pitchFamily="2" charset="2"/>
            </a:endParaRPr>
          </a:p>
          <a:p>
            <a:pPr marL="0" indent="0" algn="just">
              <a:spcBef>
                <a:spcPct val="50000"/>
              </a:spcBef>
              <a:buNone/>
            </a:pPr>
            <a:endParaRPr lang="en-US" dirty="0"/>
          </a:p>
          <a:p>
            <a:pPr marL="0" indent="0" algn="just">
              <a:spcBef>
                <a:spcPct val="50000"/>
              </a:spcBef>
              <a:buNone/>
            </a:pPr>
            <a:endParaRPr lang="en-US" altLang="ja-JP" dirty="0">
              <a:ea typeface="MS Mincho" panose="02020609040205080304" pitchFamily="49" charset="-128"/>
            </a:endParaRPr>
          </a:p>
          <a:p>
            <a:pPr marL="0" indent="0" algn="just">
              <a:spcBef>
                <a:spcPct val="50000"/>
              </a:spcBef>
              <a:buNone/>
            </a:pPr>
            <a:endParaRPr lang="en-US" dirty="0">
              <a:ea typeface="MS Mincho" panose="02020609040205080304" pitchFamily="49" charset="-128"/>
            </a:endParaRPr>
          </a:p>
          <a:p>
            <a:pPr marL="0" indent="0">
              <a:buNone/>
            </a:pPr>
            <a:endParaRPr lang="en-US" dirty="0"/>
          </a:p>
        </p:txBody>
      </p:sp>
    </p:spTree>
    <p:extLst>
      <p:ext uri="{BB962C8B-B14F-4D97-AF65-F5344CB8AC3E}">
        <p14:creationId xmlns:p14="http://schemas.microsoft.com/office/powerpoint/2010/main" val="3513784837"/>
      </p:ext>
    </p:extLst>
  </p:cSld>
  <p:clrMapOvr>
    <a:masterClrMapping/>
  </p:clrMapOvr>
  <p:transition spd="slow"/>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E9BC79-A3FC-0498-11C6-678393A8BF88}"/>
              </a:ext>
            </a:extLst>
          </p:cNvPr>
          <p:cNvSpPr>
            <a:spLocks noGrp="1"/>
          </p:cNvSpPr>
          <p:nvPr>
            <p:ph type="title"/>
          </p:nvPr>
        </p:nvSpPr>
        <p:spPr/>
        <p:txBody>
          <a:bodyPr/>
          <a:lstStyle/>
          <a:p>
            <a:r>
              <a:rPr lang="en-US" dirty="0"/>
              <a:t>THANK YOU</a:t>
            </a:r>
            <a:endParaRPr lang="en-IN" dirty="0"/>
          </a:p>
        </p:txBody>
      </p:sp>
      <p:sp>
        <p:nvSpPr>
          <p:cNvPr id="3" name="Content Placeholder 2">
            <a:extLst>
              <a:ext uri="{FF2B5EF4-FFF2-40B4-BE49-F238E27FC236}">
                <a16:creationId xmlns:a16="http://schemas.microsoft.com/office/drawing/2014/main" id="{E7A24926-19D8-AC58-08E5-853F0BED8321}"/>
              </a:ext>
            </a:extLst>
          </p:cNvPr>
          <p:cNvSpPr>
            <a:spLocks noGrp="1"/>
          </p:cNvSpPr>
          <p:nvPr>
            <p:ph idx="1"/>
          </p:nvPr>
        </p:nvSpPr>
        <p:spPr/>
        <p:txBody>
          <a:bodyPr/>
          <a:lstStyle/>
          <a:p>
            <a:endParaRPr lang="en-IN" dirty="0"/>
          </a:p>
        </p:txBody>
      </p:sp>
    </p:spTree>
    <p:extLst>
      <p:ext uri="{BB962C8B-B14F-4D97-AF65-F5344CB8AC3E}">
        <p14:creationId xmlns:p14="http://schemas.microsoft.com/office/powerpoint/2010/main" val="18373515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2" name="Title 1"/>
          <p:cNvSpPr>
            <a:spLocks noGrp="1"/>
          </p:cNvSpPr>
          <p:nvPr>
            <p:ph type="title"/>
          </p:nvPr>
        </p:nvSpPr>
        <p:spPr/>
        <p:txBody>
          <a:bodyPr/>
          <a:lstStyle/>
          <a:p>
            <a:r>
              <a:rPr lang="en-US" b="1" u="sng" dirty="0">
                <a:solidFill>
                  <a:schemeClr val="accent1">
                    <a:lumMod val="75000"/>
                  </a:schemeClr>
                </a:solidFill>
                <a:latin typeface="Times New Roman" panose="02020603050405020304" pitchFamily="18" charset="0"/>
                <a:cs typeface="Times New Roman" panose="02020603050405020304" pitchFamily="18" charset="0"/>
              </a:rPr>
              <a:t>CONTENTS</a:t>
            </a:r>
            <a:r>
              <a:rPr lang="en-US" dirty="0">
                <a:solidFill>
                  <a:schemeClr val="accent1">
                    <a:lumMod val="75000"/>
                  </a:schemeClr>
                </a:solidFill>
                <a:latin typeface="Times New Roman" panose="02020603050405020304" pitchFamily="18" charset="0"/>
                <a:cs typeface="Times New Roman" panose="02020603050405020304" pitchFamily="18" charset="0"/>
              </a:rPr>
              <a:t> </a:t>
            </a:r>
          </a:p>
        </p:txBody>
      </p:sp>
      <p:sp>
        <p:nvSpPr>
          <p:cNvPr id="1048593" name="Content Placeholder 2"/>
          <p:cNvSpPr>
            <a:spLocks noGrp="1"/>
          </p:cNvSpPr>
          <p:nvPr>
            <p:ph idx="1"/>
          </p:nvPr>
        </p:nvSpPr>
        <p:spPr/>
        <p:txBody>
          <a:bodyPr>
            <a:noAutofit/>
          </a:bodyPr>
          <a:lstStyle/>
          <a:p>
            <a:pPr lvl="0"/>
            <a:r>
              <a:rPr lang="en-US" dirty="0">
                <a:latin typeface="Times New Roman" panose="02020603050405020304" pitchFamily="18" charset="0"/>
                <a:cs typeface="Times New Roman" panose="02020603050405020304" pitchFamily="18" charset="0"/>
              </a:rPr>
              <a:t>Developmental malformation </a:t>
            </a:r>
          </a:p>
          <a:p>
            <a:pPr lvl="0"/>
            <a:r>
              <a:rPr lang="en-US" dirty="0">
                <a:latin typeface="Times New Roman" panose="02020603050405020304" pitchFamily="18" charset="0"/>
                <a:cs typeface="Times New Roman" panose="02020603050405020304" pitchFamily="18" charset="0"/>
              </a:rPr>
              <a:t>Classification </a:t>
            </a:r>
          </a:p>
          <a:p>
            <a:pPr lvl="0"/>
            <a:r>
              <a:rPr lang="en-US" dirty="0">
                <a:latin typeface="Times New Roman" panose="02020603050405020304" pitchFamily="18" charset="0"/>
                <a:cs typeface="Times New Roman" panose="02020603050405020304" pitchFamily="18" charset="0"/>
              </a:rPr>
              <a:t>Influence of periodontium on pulp</a:t>
            </a:r>
          </a:p>
          <a:p>
            <a:pPr lvl="0"/>
            <a:r>
              <a:rPr lang="en-US" dirty="0">
                <a:latin typeface="Times New Roman" panose="02020603050405020304" pitchFamily="18" charset="0"/>
                <a:cs typeface="Times New Roman" panose="02020603050405020304" pitchFamily="18" charset="0"/>
              </a:rPr>
              <a:t>Influence of pulpal pathological condition on pulp  </a:t>
            </a:r>
          </a:p>
          <a:p>
            <a:pPr lvl="0"/>
            <a:endParaRPr lang="en-US" dirty="0">
              <a:latin typeface="Times New Roman" panose="02020603050405020304" pitchFamily="18" charset="0"/>
              <a:cs typeface="Times New Roman" panose="02020603050405020304" pitchFamily="18" charset="0"/>
            </a:endParaRPr>
          </a:p>
        </p:txBody>
      </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br>
              <a:rPr lang="en-IN" altLang="en-US"/>
            </a:br>
            <a:r>
              <a:rPr lang="en-IN" altLang="en-US" b="1"/>
              <a:t> </a:t>
            </a:r>
            <a:r>
              <a:rPr lang="en-IN" altLang="en-US" sz="2800" b="1">
                <a:latin typeface="Times New Roman" panose="02020603050405020304" charset="0"/>
                <a:cs typeface="Times New Roman" panose="02020603050405020304" charset="0"/>
              </a:rPr>
              <a:t> MOBILITY</a:t>
            </a:r>
          </a:p>
        </p:txBody>
      </p:sp>
      <p:sp>
        <p:nvSpPr>
          <p:cNvPr id="3" name="Content Placeholder 2"/>
          <p:cNvSpPr>
            <a:spLocks noGrp="1"/>
          </p:cNvSpPr>
          <p:nvPr>
            <p:ph idx="1"/>
          </p:nvPr>
        </p:nvSpPr>
        <p:spPr/>
        <p:txBody>
          <a:bodyPr/>
          <a:lstStyle/>
          <a:p>
            <a:pPr algn="just"/>
            <a:r>
              <a:rPr lang="en-IN" sz="2400" dirty="0">
                <a:latin typeface="Times New Roman" panose="02020603050405020304" charset="0"/>
                <a:cs typeface="Times New Roman" panose="02020603050405020304" charset="0"/>
                <a:sym typeface="+mn-ea"/>
              </a:rPr>
              <a:t>Mobility testing can be performed using two mirror handles on each side of the crown.</a:t>
            </a:r>
          </a:p>
          <a:p>
            <a:pPr algn="just"/>
            <a:r>
              <a:rPr lang="en-IN" sz="2400" dirty="0">
                <a:latin typeface="Times New Roman" panose="02020603050405020304" charset="0"/>
                <a:cs typeface="Times New Roman" panose="02020603050405020304" charset="0"/>
                <a:sym typeface="+mn-ea"/>
              </a:rPr>
              <a:t>Tooth mobility is directly proportional to the integrity of the attachment apparatus or to the extent of inflammation in the periodontal ligament.    </a:t>
            </a:r>
            <a:r>
              <a:rPr lang="en-IN" sz="2400" dirty="0">
                <a:solidFill>
                  <a:srgbClr val="FF0000"/>
                </a:solidFill>
                <a:latin typeface="Times New Roman" panose="02020603050405020304" charset="0"/>
                <a:cs typeface="Times New Roman" panose="02020603050405020304" charset="0"/>
                <a:sym typeface="+mn-ea"/>
              </a:rPr>
              <a:t>(Cohen, 1998)</a:t>
            </a:r>
            <a:endParaRPr lang="en-IN" sz="2400" dirty="0">
              <a:solidFill>
                <a:srgbClr val="C00000"/>
              </a:solidFill>
              <a:latin typeface="Times New Roman" panose="02020603050405020304" charset="0"/>
              <a:cs typeface="Times New Roman" panose="02020603050405020304" charset="0"/>
            </a:endParaRPr>
          </a:p>
          <a:p>
            <a:pPr algn="just"/>
            <a:endParaRPr lang="en-US" sz="2400">
              <a:latin typeface="Times New Roman" panose="02020603050405020304" charset="0"/>
              <a:cs typeface="Times New Roman" panose="0202060305040502030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2400">
                <a:latin typeface="Times New Roman" panose="02020603050405020304" charset="0"/>
                <a:cs typeface="Times New Roman" panose="02020603050405020304" charset="0"/>
              </a:rPr>
              <a:t>Hypermobility is common in cases of primary endodontic involvement and should not be confused with true mobility caused by periodontal destruction.</a:t>
            </a:r>
          </a:p>
          <a:p>
            <a:r>
              <a:rPr lang="en-US" sz="2400">
                <a:latin typeface="Times New Roman" panose="02020603050405020304" charset="0"/>
                <a:cs typeface="Times New Roman" panose="02020603050405020304" charset="0"/>
              </a:rPr>
              <a:t>In cases of primary endodontic pathology, the mobility resolves within a week of initiating endodontic therapy.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sz="2400" dirty="0">
                <a:latin typeface="Times New Roman" panose="02020603050405020304" charset="0"/>
                <a:cs typeface="Times New Roman" panose="02020603050405020304" charset="0"/>
                <a:sym typeface="+mn-ea"/>
              </a:rPr>
              <a:t>Mobility can also be due to</a:t>
            </a:r>
          </a:p>
          <a:p>
            <a:pPr algn="just"/>
            <a:r>
              <a:rPr lang="en-IN" sz="2400" dirty="0">
                <a:solidFill>
                  <a:schemeClr val="tx1">
                    <a:lumMod val="85000"/>
                    <a:lumOff val="15000"/>
                  </a:schemeClr>
                </a:solidFill>
                <a:latin typeface="Times New Roman" panose="02020603050405020304" charset="0"/>
                <a:cs typeface="Times New Roman" panose="02020603050405020304" charset="0"/>
                <a:sym typeface="+mn-ea"/>
              </a:rPr>
              <a:t>Fractured roots and recently traumatized teeth</a:t>
            </a:r>
          </a:p>
          <a:p>
            <a:pPr algn="just"/>
            <a:r>
              <a:rPr lang="en-IN" sz="2400" dirty="0" err="1">
                <a:solidFill>
                  <a:schemeClr val="tx1">
                    <a:lumMod val="85000"/>
                    <a:lumOff val="15000"/>
                  </a:schemeClr>
                </a:solidFill>
                <a:latin typeface="Times New Roman" panose="02020603050405020304" charset="0"/>
                <a:cs typeface="Times New Roman" panose="02020603050405020304" charset="0"/>
                <a:sym typeface="+mn-ea"/>
              </a:rPr>
              <a:t>Periradicular</a:t>
            </a:r>
            <a:r>
              <a:rPr lang="en-IN" sz="2400" dirty="0">
                <a:solidFill>
                  <a:schemeClr val="tx1">
                    <a:lumMod val="85000"/>
                    <a:lumOff val="15000"/>
                  </a:schemeClr>
                </a:solidFill>
                <a:latin typeface="Times New Roman" panose="02020603050405020304" charset="0"/>
                <a:cs typeface="Times New Roman" panose="02020603050405020304" charset="0"/>
                <a:sym typeface="+mn-ea"/>
              </a:rPr>
              <a:t> abscess of </a:t>
            </a:r>
            <a:r>
              <a:rPr lang="en-IN" sz="2400" dirty="0" err="1">
                <a:solidFill>
                  <a:schemeClr val="tx1">
                    <a:lumMod val="85000"/>
                    <a:lumOff val="15000"/>
                  </a:schemeClr>
                </a:solidFill>
                <a:latin typeface="Times New Roman" panose="02020603050405020304" charset="0"/>
                <a:cs typeface="Times New Roman" panose="02020603050405020304" charset="0"/>
                <a:sym typeface="+mn-ea"/>
              </a:rPr>
              <a:t>pulpal</a:t>
            </a:r>
            <a:r>
              <a:rPr lang="en-IN" sz="2400" dirty="0">
                <a:solidFill>
                  <a:schemeClr val="tx1">
                    <a:lumMod val="85000"/>
                    <a:lumOff val="15000"/>
                  </a:schemeClr>
                </a:solidFill>
                <a:latin typeface="Times New Roman" panose="02020603050405020304" charset="0"/>
                <a:cs typeface="Times New Roman" panose="02020603050405020304" charset="0"/>
                <a:sym typeface="+mn-ea"/>
              </a:rPr>
              <a:t> origin </a:t>
            </a:r>
          </a:p>
          <a:p>
            <a:pPr algn="just"/>
            <a:r>
              <a:rPr lang="en-IN" sz="2400" dirty="0">
                <a:solidFill>
                  <a:schemeClr val="tx1">
                    <a:lumMod val="85000"/>
                    <a:lumOff val="15000"/>
                  </a:schemeClr>
                </a:solidFill>
                <a:latin typeface="Times New Roman" panose="02020603050405020304" charset="0"/>
                <a:cs typeface="Times New Roman" panose="02020603050405020304" charset="0"/>
                <a:sym typeface="+mn-ea"/>
              </a:rPr>
              <a:t>Pressure exerted by an acute apical abscess (orthodontic movement and pulp necrosis of previously traumatized teeth)</a:t>
            </a:r>
            <a:endParaRPr lang="en-IN" sz="2400" dirty="0">
              <a:solidFill>
                <a:schemeClr val="tx1">
                  <a:lumMod val="85000"/>
                  <a:lumOff val="15000"/>
                </a:schemeClr>
              </a:solidFill>
              <a:latin typeface="Times New Roman" panose="02020603050405020304" charset="0"/>
              <a:cs typeface="Times New Roman" panose="02020603050405020304" charset="0"/>
            </a:endParaRPr>
          </a:p>
          <a:p>
            <a:endParaRPr lang="en-US" sz="2400">
              <a:latin typeface="Times New Roman" panose="02020603050405020304" charset="0"/>
              <a:cs typeface="Times New Roman" panose="0202060305040502030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br>
              <a:rPr lang="en-IN" altLang="en-US"/>
            </a:br>
            <a:r>
              <a:rPr lang="en-IN" altLang="en-US"/>
              <a:t>  </a:t>
            </a:r>
            <a:r>
              <a:rPr lang="en-IN" altLang="en-US" sz="2800" b="1">
                <a:latin typeface="Times New Roman" panose="02020603050405020304" charset="0"/>
                <a:cs typeface="Times New Roman" panose="02020603050405020304" charset="0"/>
              </a:rPr>
              <a:t> RADIOGRAPHS</a:t>
            </a:r>
          </a:p>
        </p:txBody>
      </p:sp>
      <p:sp>
        <p:nvSpPr>
          <p:cNvPr id="3" name="Content Placeholder 2"/>
          <p:cNvSpPr>
            <a:spLocks noGrp="1"/>
          </p:cNvSpPr>
          <p:nvPr>
            <p:ph idx="1"/>
          </p:nvPr>
        </p:nvSpPr>
        <p:spPr/>
        <p:txBody>
          <a:bodyPr/>
          <a:lstStyle/>
          <a:p>
            <a:pPr algn="just">
              <a:lnSpc>
                <a:spcPct val="150000"/>
              </a:lnSpc>
            </a:pPr>
            <a:r>
              <a:rPr lang="en-IN" sz="2400" dirty="0">
                <a:latin typeface="Times New Roman" panose="02020603050405020304" charset="0"/>
                <a:cs typeface="Times New Roman" panose="02020603050405020304" charset="0"/>
                <a:sym typeface="+mn-ea"/>
              </a:rPr>
              <a:t>Detection of anatomic landmarks and a variety of pathological conditions.</a:t>
            </a:r>
            <a:endParaRPr lang="en-IN" sz="2400" dirty="0">
              <a:latin typeface="Times New Roman" panose="02020603050405020304" charset="0"/>
              <a:cs typeface="Times New Roman" panose="02020603050405020304" charset="0"/>
            </a:endParaRPr>
          </a:p>
          <a:p>
            <a:pPr algn="just">
              <a:lnSpc>
                <a:spcPct val="150000"/>
              </a:lnSpc>
            </a:pPr>
            <a:r>
              <a:rPr lang="en-IN" sz="2400" dirty="0">
                <a:latin typeface="Times New Roman" panose="02020603050405020304" charset="0"/>
                <a:cs typeface="Times New Roman" panose="02020603050405020304" charset="0"/>
                <a:sym typeface="+mn-ea"/>
              </a:rPr>
              <a:t>Radiographic changes will only be detected once the inflammation or bacterial </a:t>
            </a:r>
            <a:r>
              <a:rPr lang="en-IN" sz="2400" dirty="0" err="1">
                <a:latin typeface="Times New Roman" panose="02020603050405020304" charset="0"/>
                <a:cs typeface="Times New Roman" panose="02020603050405020304" charset="0"/>
                <a:sym typeface="+mn-ea"/>
              </a:rPr>
              <a:t>byproducts</a:t>
            </a:r>
            <a:r>
              <a:rPr lang="en-IN" sz="2400" dirty="0">
                <a:latin typeface="Times New Roman" panose="02020603050405020304" charset="0"/>
                <a:cs typeface="Times New Roman" panose="02020603050405020304" charset="0"/>
                <a:sym typeface="+mn-ea"/>
              </a:rPr>
              <a:t> originating from the dental pulp cause sufficient demineralization of the cortical bone.</a:t>
            </a:r>
            <a:endParaRPr lang="en-IN" sz="2400" dirty="0">
              <a:latin typeface="Times New Roman" panose="02020603050405020304" charset="0"/>
              <a:cs typeface="Times New Roman" panose="02020603050405020304" charset="0"/>
            </a:endParaRPr>
          </a:p>
          <a:p>
            <a:pPr>
              <a:lnSpc>
                <a:spcPct val="150000"/>
              </a:lnSpc>
            </a:pPr>
            <a:endParaRPr lang="en-US" sz="2400">
              <a:latin typeface="Times New Roman" panose="02020603050405020304" charset="0"/>
              <a:cs typeface="Times New Roman" panose="0202060305040502030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lnSpc>
                <a:spcPct val="150000"/>
              </a:lnSpc>
            </a:pPr>
            <a:r>
              <a:rPr lang="en-IN" sz="2400" dirty="0">
                <a:solidFill>
                  <a:schemeClr val="tx1"/>
                </a:solidFill>
                <a:latin typeface="Times New Roman" panose="02020603050405020304" charset="0"/>
                <a:cs typeface="Times New Roman" panose="02020603050405020304" charset="0"/>
                <a:sym typeface="+mn-ea"/>
              </a:rPr>
              <a:t>Initial phases of </a:t>
            </a:r>
            <a:r>
              <a:rPr lang="en-IN" sz="2400" dirty="0" err="1">
                <a:solidFill>
                  <a:schemeClr val="tx1"/>
                </a:solidFill>
                <a:latin typeface="Times New Roman" panose="02020603050405020304" charset="0"/>
                <a:cs typeface="Times New Roman" panose="02020603050405020304" charset="0"/>
                <a:sym typeface="+mn-ea"/>
              </a:rPr>
              <a:t>periradicular</a:t>
            </a:r>
            <a:r>
              <a:rPr lang="en-IN" sz="2400" dirty="0">
                <a:solidFill>
                  <a:schemeClr val="tx1"/>
                </a:solidFill>
                <a:latin typeface="Times New Roman" panose="02020603050405020304" charset="0"/>
                <a:cs typeface="Times New Roman" panose="02020603050405020304" charset="0"/>
                <a:sym typeface="+mn-ea"/>
              </a:rPr>
              <a:t> bone </a:t>
            </a:r>
            <a:r>
              <a:rPr lang="en-IN" sz="2400" dirty="0" err="1">
                <a:solidFill>
                  <a:schemeClr val="tx1"/>
                </a:solidFill>
                <a:latin typeface="Times New Roman" panose="02020603050405020304" charset="0"/>
                <a:cs typeface="Times New Roman" panose="02020603050405020304" charset="0"/>
                <a:sym typeface="+mn-ea"/>
              </a:rPr>
              <a:t>resorption</a:t>
            </a:r>
            <a:r>
              <a:rPr lang="en-IN" sz="2400" dirty="0">
                <a:solidFill>
                  <a:schemeClr val="tx1"/>
                </a:solidFill>
                <a:latin typeface="Times New Roman" panose="02020603050405020304" charset="0"/>
                <a:cs typeface="Times New Roman" panose="02020603050405020304" charset="0"/>
                <a:sym typeface="+mn-ea"/>
              </a:rPr>
              <a:t> from endodontic origin is confined  to </a:t>
            </a:r>
            <a:r>
              <a:rPr lang="en-IN" sz="2400" dirty="0" err="1">
                <a:solidFill>
                  <a:schemeClr val="tx1"/>
                </a:solidFill>
                <a:latin typeface="Times New Roman" panose="02020603050405020304" charset="0"/>
                <a:cs typeface="Times New Roman" panose="02020603050405020304" charset="0"/>
                <a:sym typeface="+mn-ea"/>
              </a:rPr>
              <a:t>cancellous</a:t>
            </a:r>
            <a:r>
              <a:rPr lang="en-IN" sz="2400" dirty="0">
                <a:solidFill>
                  <a:schemeClr val="tx1"/>
                </a:solidFill>
                <a:latin typeface="Times New Roman" panose="02020603050405020304" charset="0"/>
                <a:cs typeface="Times New Roman" panose="02020603050405020304" charset="0"/>
                <a:sym typeface="+mn-ea"/>
              </a:rPr>
              <a:t> bone</a:t>
            </a:r>
            <a:r>
              <a:rPr lang="en-IN" sz="2400" dirty="0">
                <a:solidFill>
                  <a:srgbClr val="0070C0"/>
                </a:solidFill>
                <a:latin typeface="Times New Roman" panose="02020603050405020304" charset="0"/>
                <a:cs typeface="Times New Roman" panose="02020603050405020304" charset="0"/>
                <a:sym typeface="+mn-ea"/>
              </a:rPr>
              <a:t>.</a:t>
            </a:r>
          </a:p>
          <a:p>
            <a:pPr algn="just">
              <a:lnSpc>
                <a:spcPct val="150000"/>
              </a:lnSpc>
            </a:pPr>
            <a:r>
              <a:rPr lang="en-IN" sz="2400" dirty="0">
                <a:latin typeface="Times New Roman" panose="02020603050405020304" charset="0"/>
                <a:cs typeface="Times New Roman" panose="02020603050405020304" charset="0"/>
                <a:sym typeface="+mn-ea"/>
              </a:rPr>
              <a:t>Periodontal disease causing alveolar bone loss can be effectively detected by radiographs.</a:t>
            </a:r>
            <a:endParaRPr lang="en-US" sz="2400">
              <a:latin typeface="Times New Roman" panose="02020603050405020304" charset="0"/>
              <a:cs typeface="Times New Roman" panose="0202060305040502030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altLang="en-US"/>
              <a:t> </a:t>
            </a:r>
            <a:br>
              <a:rPr lang="en-IN" altLang="en-US"/>
            </a:br>
            <a:r>
              <a:rPr lang="en-IN" altLang="en-US" sz="2800">
                <a:latin typeface="Times New Roman" panose="02020603050405020304" charset="0"/>
                <a:cs typeface="Times New Roman" panose="02020603050405020304" charset="0"/>
              </a:rPr>
              <a:t> </a:t>
            </a:r>
            <a:r>
              <a:rPr lang="en-IN" altLang="en-US" sz="2800" b="1">
                <a:latin typeface="Times New Roman" panose="02020603050405020304" charset="0"/>
                <a:cs typeface="Times New Roman" panose="02020603050405020304" charset="0"/>
              </a:rPr>
              <a:t>PULP VITALITY TESTING</a:t>
            </a:r>
          </a:p>
        </p:txBody>
      </p:sp>
      <p:sp>
        <p:nvSpPr>
          <p:cNvPr id="3" name="Content Placeholder 2"/>
          <p:cNvSpPr>
            <a:spLocks noGrp="1"/>
          </p:cNvSpPr>
          <p:nvPr>
            <p:ph idx="1"/>
          </p:nvPr>
        </p:nvSpPr>
        <p:spPr/>
        <p:txBody>
          <a:bodyPr>
            <a:normAutofit/>
          </a:bodyPr>
          <a:lstStyle/>
          <a:p>
            <a:r>
              <a:rPr lang="en-IN" sz="2400" dirty="0">
                <a:latin typeface="Times New Roman" panose="02020603050405020304" charset="0"/>
                <a:cs typeface="Times New Roman" panose="02020603050405020304" charset="0"/>
                <a:sym typeface="+mn-ea"/>
              </a:rPr>
              <a:t>To assess the response of the pulp to different stimuli</a:t>
            </a:r>
          </a:p>
          <a:p>
            <a:r>
              <a:rPr lang="en-IN" sz="2400" dirty="0">
                <a:latin typeface="Times New Roman" panose="02020603050405020304" charset="0"/>
                <a:cs typeface="Times New Roman" panose="02020603050405020304" charset="0"/>
                <a:sym typeface="+mn-ea"/>
              </a:rPr>
              <a:t>No response - pulp necrosis</a:t>
            </a:r>
            <a:endParaRPr lang="en-IN" sz="2400" dirty="0">
              <a:latin typeface="Times New Roman" panose="02020603050405020304" charset="0"/>
              <a:cs typeface="Times New Roman" panose="02020603050405020304" charset="0"/>
            </a:endParaRPr>
          </a:p>
          <a:p>
            <a:r>
              <a:rPr lang="en-IN" sz="2400" dirty="0">
                <a:latin typeface="Times New Roman" panose="02020603050405020304" charset="0"/>
                <a:cs typeface="Times New Roman" panose="02020603050405020304" charset="0"/>
                <a:sym typeface="+mn-ea"/>
              </a:rPr>
              <a:t>Moderate transient response indicates normal vital pulp. </a:t>
            </a:r>
            <a:endParaRPr lang="en-IN" sz="2400" dirty="0">
              <a:latin typeface="Times New Roman" panose="02020603050405020304" charset="0"/>
              <a:cs typeface="Times New Roman" panose="02020603050405020304" charset="0"/>
            </a:endParaRPr>
          </a:p>
          <a:p>
            <a:r>
              <a:rPr lang="en-IN" sz="2400" dirty="0">
                <a:latin typeface="Times New Roman" panose="02020603050405020304" charset="0"/>
                <a:cs typeface="Times New Roman" panose="02020603050405020304" charset="0"/>
                <a:sym typeface="+mn-ea"/>
              </a:rPr>
              <a:t>Quick painful response indicate reversible pulpitis </a:t>
            </a:r>
            <a:endParaRPr lang="en-IN" sz="2400" dirty="0">
              <a:latin typeface="Times New Roman" panose="02020603050405020304" charset="0"/>
              <a:cs typeface="Times New Roman" panose="02020603050405020304" charset="0"/>
            </a:endParaRPr>
          </a:p>
          <a:p>
            <a:r>
              <a:rPr lang="en-IN" sz="2400" dirty="0">
                <a:latin typeface="Times New Roman" panose="02020603050405020304" charset="0"/>
                <a:cs typeface="Times New Roman" panose="02020603050405020304" charset="0"/>
                <a:sym typeface="+mn-ea"/>
              </a:rPr>
              <a:t>Lingering painful response indicate irreversible </a:t>
            </a:r>
            <a:r>
              <a:rPr lang="en-IN" sz="2400" dirty="0" err="1">
                <a:latin typeface="Times New Roman" panose="02020603050405020304" charset="0"/>
                <a:cs typeface="Times New Roman" panose="02020603050405020304" charset="0"/>
                <a:sym typeface="+mn-ea"/>
              </a:rPr>
              <a:t>pulpitis</a:t>
            </a:r>
            <a:endParaRPr lang="en-US" sz="2400">
              <a:latin typeface="Times New Roman" panose="02020603050405020304" charset="0"/>
              <a:cs typeface="Times New Roman" panose="0202060305040502030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1144</Words>
  <Application>Microsoft Office PowerPoint</Application>
  <PresentationFormat>Widescreen</PresentationFormat>
  <Paragraphs>131</Paragraphs>
  <Slides>28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28</vt:i4>
      </vt:variant>
    </vt:vector>
  </HeadingPairs>
  <TitlesOfParts>
    <vt:vector size="35" baseType="lpstr">
      <vt:lpstr>Arial</vt:lpstr>
      <vt:lpstr>Book Antiqua</vt:lpstr>
      <vt:lpstr>Calibri</vt:lpstr>
      <vt:lpstr>Calibri Light</vt:lpstr>
      <vt:lpstr>Garamond</vt:lpstr>
      <vt:lpstr>Times New Roman</vt:lpstr>
      <vt:lpstr>Office Theme</vt:lpstr>
      <vt:lpstr>PowerPoint Presentation</vt:lpstr>
      <vt:lpstr>Specific learning Objectives </vt:lpstr>
      <vt:lpstr>CONTENTS </vt:lpstr>
      <vt:lpstr>   MOBILITY</vt:lpstr>
      <vt:lpstr>PowerPoint Presentation</vt:lpstr>
      <vt:lpstr>PowerPoint Presentation</vt:lpstr>
      <vt:lpstr>    RADIOGRAPHS</vt:lpstr>
      <vt:lpstr>PowerPoint Presentation</vt:lpstr>
      <vt:lpstr>   PULP VITALITY TESTING</vt:lpstr>
      <vt:lpstr>PowerPoint Presentation</vt:lpstr>
      <vt:lpstr>PowerPoint Presentation</vt:lpstr>
      <vt:lpstr>PowerPoint Presentation</vt:lpstr>
      <vt:lpstr>   ELECTRIC TEST</vt:lpstr>
      <vt:lpstr>PowerPoint Presentation</vt:lpstr>
      <vt:lpstr>PowerPoint Presentation</vt:lpstr>
      <vt:lpstr>    BLOOD FLOW TEST</vt:lpstr>
      <vt:lpstr>   CAVITY TEST</vt:lpstr>
      <vt:lpstr>PowerPoint Presentation</vt:lpstr>
      <vt:lpstr>RESTORED TOOTH TESTING</vt:lpstr>
      <vt:lpstr>  POCKET PROBING</vt:lpstr>
      <vt:lpstr>PowerPoint Presentation</vt:lpstr>
      <vt:lpstr>PowerPoint Presentation</vt:lpstr>
      <vt:lpstr>PowerPoint Presentation</vt:lpstr>
      <vt:lpstr>   FISTULA TRACKING</vt:lpstr>
      <vt:lpstr>TAKE HOME MESSAGE   </vt:lpstr>
      <vt:lpstr>QUESTIONS</vt:lpstr>
      <vt:lpstr>PowerPoint Presentation</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Md ahmed ali Khan</dc:creator>
  <cp:lastModifiedBy>Md ahmed ali Khan</cp:lastModifiedBy>
  <cp:revision>1</cp:revision>
  <dcterms:created xsi:type="dcterms:W3CDTF">2023-04-18T18:48:57Z</dcterms:created>
  <dcterms:modified xsi:type="dcterms:W3CDTF">2023-04-18T18:50:23Z</dcterms:modified>
</cp:coreProperties>
</file>